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sldIdLst>
    <p:sldId id="256" r:id="rId2"/>
    <p:sldId id="261" r:id="rId3"/>
    <p:sldId id="258" r:id="rId4"/>
    <p:sldId id="259" r:id="rId5"/>
    <p:sldId id="274" r:id="rId6"/>
    <p:sldId id="264" r:id="rId7"/>
    <p:sldId id="263" r:id="rId8"/>
    <p:sldId id="265" r:id="rId9"/>
    <p:sldId id="275" r:id="rId10"/>
    <p:sldId id="266" r:id="rId11"/>
    <p:sldId id="267" r:id="rId12"/>
    <p:sldId id="268" r:id="rId13"/>
    <p:sldId id="276" r:id="rId14"/>
    <p:sldId id="270" r:id="rId15"/>
    <p:sldId id="271" r:id="rId16"/>
    <p:sldId id="272" r:id="rId17"/>
    <p:sldId id="277" r:id="rId18"/>
    <p:sldId id="273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9CC2"/>
    <a:srgbClr val="CC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184" autoAdjust="0"/>
  </p:normalViewPr>
  <p:slideViewPr>
    <p:cSldViewPr snapToObjects="1">
      <p:cViewPr varScale="1">
        <p:scale>
          <a:sx n="104" d="100"/>
          <a:sy n="104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97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CE25431-BE7F-4CC2-BE41-525C13D7E93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7B4E7DC-32E3-4CAC-9084-CA2E9C165C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E2625C8-06E1-422C-B4B0-CFAAA978C1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F8D519B-20B2-478B-8056-4B312A35AB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37F7C8-8E79-4C25-A0F3-7674AE943C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6E8E596-D104-450D-BD53-6326A57C32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87FF3A-168F-4E46-AB76-B4B0FC3CBA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565D53B-E812-4AB7-945C-DD9CA33806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ACE3BD-0104-4E6C-84D5-F20923D1A3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3797F09-BF82-4090-8835-AB38F31EC2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428C963-A84A-41EE-B686-84DD18B7CC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2C9E74-E4DE-448C-B52A-28A5DDC379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52600"/>
            <a:ext cx="8229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Bulleted items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6934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800" b="1"/>
            </a:lvl1pPr>
          </a:lstStyle>
          <a:p>
            <a:fld id="{A59DC592-6BC9-485D-A406-5A1896BEC3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C0FB6-9915-4D1E-91C7-C5970FC161A6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Presentation 30: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800" b="1"/>
              <a:t>STARTING 3-TAB SHINGLES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D9D5B-E297-42C9-A93E-66D6782E3469}" type="slidenum">
              <a:rPr lang="en-US"/>
              <a:pPr/>
              <a:t>10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Starters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It is placed under the first course.</a:t>
            </a:r>
          </a:p>
        </p:txBody>
      </p:sp>
      <p:grpSp>
        <p:nvGrpSpPr>
          <p:cNvPr id="18449" name="Group 17"/>
          <p:cNvGrpSpPr>
            <a:grpSpLocks/>
          </p:cNvGrpSpPr>
          <p:nvPr/>
        </p:nvGrpSpPr>
        <p:grpSpPr bwMode="auto">
          <a:xfrm>
            <a:off x="2051050" y="4011613"/>
            <a:ext cx="6192838" cy="1217612"/>
            <a:chOff x="1292" y="1979"/>
            <a:chExt cx="3901" cy="767"/>
          </a:xfrm>
        </p:grpSpPr>
        <p:sp>
          <p:nvSpPr>
            <p:cNvPr id="18437" name="Freeform 5"/>
            <p:cNvSpPr>
              <a:spLocks/>
            </p:cNvSpPr>
            <p:nvPr/>
          </p:nvSpPr>
          <p:spPr bwMode="auto">
            <a:xfrm>
              <a:off x="1292" y="1979"/>
              <a:ext cx="3901" cy="767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0" name="Rectangle 8" descr="20%"/>
            <p:cNvSpPr>
              <a:spLocks noChangeArrowheads="1"/>
            </p:cNvSpPr>
            <p:nvPr/>
          </p:nvSpPr>
          <p:spPr bwMode="auto">
            <a:xfrm>
              <a:off x="1292" y="1979"/>
              <a:ext cx="3901" cy="767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1" name="Line 9" descr="5%"/>
            <p:cNvSpPr>
              <a:spLocks noChangeShapeType="1"/>
            </p:cNvSpPr>
            <p:nvPr/>
          </p:nvSpPr>
          <p:spPr bwMode="auto">
            <a:xfrm>
              <a:off x="1326" y="2597"/>
              <a:ext cx="3867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1979613" y="5373688"/>
            <a:ext cx="62642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Starter also fills in the back of the cutout slots.</a:t>
            </a:r>
          </a:p>
        </p:txBody>
      </p:sp>
      <p:grpSp>
        <p:nvGrpSpPr>
          <p:cNvPr id="18450" name="Group 18"/>
          <p:cNvGrpSpPr>
            <a:grpSpLocks/>
          </p:cNvGrpSpPr>
          <p:nvPr/>
        </p:nvGrpSpPr>
        <p:grpSpPr bwMode="auto">
          <a:xfrm>
            <a:off x="971550" y="3160713"/>
            <a:ext cx="6192838" cy="2079625"/>
            <a:chOff x="1292" y="1979"/>
            <a:chExt cx="3901" cy="1310"/>
          </a:xfrm>
        </p:grpSpPr>
        <p:sp>
          <p:nvSpPr>
            <p:cNvPr id="18451" name="Freeform 19"/>
            <p:cNvSpPr>
              <a:spLocks/>
            </p:cNvSpPr>
            <p:nvPr/>
          </p:nvSpPr>
          <p:spPr bwMode="auto">
            <a:xfrm>
              <a:off x="1292" y="1979"/>
              <a:ext cx="3901" cy="1310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2" name="Rectangle 20"/>
            <p:cNvSpPr>
              <a:spLocks noChangeArrowheads="1"/>
            </p:cNvSpPr>
            <p:nvPr/>
          </p:nvSpPr>
          <p:spPr bwMode="auto">
            <a:xfrm>
              <a:off x="1326" y="2746"/>
              <a:ext cx="1235" cy="536"/>
            </a:xfrm>
            <a:prstGeom prst="rect">
              <a:avLst/>
            </a:prstGeom>
            <a:solidFill>
              <a:srgbClr val="96969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3" name="Rectangle 21"/>
            <p:cNvSpPr>
              <a:spLocks noChangeArrowheads="1"/>
            </p:cNvSpPr>
            <p:nvPr/>
          </p:nvSpPr>
          <p:spPr bwMode="auto">
            <a:xfrm>
              <a:off x="3924" y="2746"/>
              <a:ext cx="1235" cy="536"/>
            </a:xfrm>
            <a:prstGeom prst="rect">
              <a:avLst/>
            </a:prstGeom>
            <a:solidFill>
              <a:srgbClr val="96969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4" name="Rectangle 22" descr="20%"/>
            <p:cNvSpPr>
              <a:spLocks noChangeArrowheads="1"/>
            </p:cNvSpPr>
            <p:nvPr/>
          </p:nvSpPr>
          <p:spPr bwMode="auto">
            <a:xfrm>
              <a:off x="1292" y="1979"/>
              <a:ext cx="3901" cy="767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5" name="Line 23" descr="5%"/>
            <p:cNvSpPr>
              <a:spLocks noChangeShapeType="1"/>
            </p:cNvSpPr>
            <p:nvPr/>
          </p:nvSpPr>
          <p:spPr bwMode="auto">
            <a:xfrm>
              <a:off x="1326" y="2597"/>
              <a:ext cx="3867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6" name="Rectangle 24"/>
            <p:cNvSpPr>
              <a:spLocks noChangeArrowheads="1"/>
            </p:cNvSpPr>
            <p:nvPr/>
          </p:nvSpPr>
          <p:spPr bwMode="auto">
            <a:xfrm>
              <a:off x="2626" y="2745"/>
              <a:ext cx="1235" cy="543"/>
            </a:xfrm>
            <a:prstGeom prst="rect">
              <a:avLst/>
            </a:prstGeom>
            <a:solidFill>
              <a:srgbClr val="96969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  <p:bldP spid="1845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59105-A1FD-44B4-8193-5EBD97A71811}" type="slidenum">
              <a:rPr lang="en-US"/>
              <a:pPr/>
              <a:t>11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Starters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884238"/>
          </a:xfrm>
        </p:spPr>
        <p:txBody>
          <a:bodyPr/>
          <a:lstStyle/>
          <a:p>
            <a:r>
              <a:rPr lang="en-US"/>
              <a:t>Notice the self-sealing strip under the tab.</a:t>
            </a:r>
          </a:p>
        </p:txBody>
      </p:sp>
      <p:grpSp>
        <p:nvGrpSpPr>
          <p:cNvPr id="19460" name="Group 4"/>
          <p:cNvGrpSpPr>
            <a:grpSpLocks/>
          </p:cNvGrpSpPr>
          <p:nvPr/>
        </p:nvGrpSpPr>
        <p:grpSpPr bwMode="auto">
          <a:xfrm>
            <a:off x="2051050" y="4011613"/>
            <a:ext cx="6192838" cy="1217612"/>
            <a:chOff x="1292" y="1979"/>
            <a:chExt cx="3901" cy="767"/>
          </a:xfrm>
        </p:grpSpPr>
        <p:sp>
          <p:nvSpPr>
            <p:cNvPr id="19461" name="Freeform 5"/>
            <p:cNvSpPr>
              <a:spLocks/>
            </p:cNvSpPr>
            <p:nvPr/>
          </p:nvSpPr>
          <p:spPr bwMode="auto">
            <a:xfrm>
              <a:off x="1292" y="1979"/>
              <a:ext cx="3901" cy="767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2" name="Rectangle 6" descr="20%"/>
            <p:cNvSpPr>
              <a:spLocks noChangeArrowheads="1"/>
            </p:cNvSpPr>
            <p:nvPr/>
          </p:nvSpPr>
          <p:spPr bwMode="auto">
            <a:xfrm>
              <a:off x="1292" y="1979"/>
              <a:ext cx="3901" cy="767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3" name="Line 7" descr="5%"/>
            <p:cNvSpPr>
              <a:spLocks noChangeShapeType="1"/>
            </p:cNvSpPr>
            <p:nvPr/>
          </p:nvSpPr>
          <p:spPr bwMode="auto">
            <a:xfrm>
              <a:off x="1326" y="2597"/>
              <a:ext cx="3867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499" name="Group 43"/>
          <p:cNvGrpSpPr>
            <a:grpSpLocks/>
          </p:cNvGrpSpPr>
          <p:nvPr/>
        </p:nvGrpSpPr>
        <p:grpSpPr bwMode="auto">
          <a:xfrm>
            <a:off x="971550" y="3160713"/>
            <a:ext cx="6192838" cy="2079625"/>
            <a:chOff x="1292" y="1979"/>
            <a:chExt cx="3901" cy="1310"/>
          </a:xfrm>
        </p:grpSpPr>
        <p:sp>
          <p:nvSpPr>
            <p:cNvPr id="19500" name="Freeform 44"/>
            <p:cNvSpPr>
              <a:spLocks/>
            </p:cNvSpPr>
            <p:nvPr/>
          </p:nvSpPr>
          <p:spPr bwMode="auto">
            <a:xfrm>
              <a:off x="1292" y="1979"/>
              <a:ext cx="3901" cy="1310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1" name="Rectangle 45"/>
            <p:cNvSpPr>
              <a:spLocks noChangeArrowheads="1"/>
            </p:cNvSpPr>
            <p:nvPr/>
          </p:nvSpPr>
          <p:spPr bwMode="auto">
            <a:xfrm>
              <a:off x="1326" y="2746"/>
              <a:ext cx="1235" cy="536"/>
            </a:xfrm>
            <a:prstGeom prst="rect">
              <a:avLst/>
            </a:prstGeom>
            <a:solidFill>
              <a:srgbClr val="96969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2" name="Rectangle 46"/>
            <p:cNvSpPr>
              <a:spLocks noChangeArrowheads="1"/>
            </p:cNvSpPr>
            <p:nvPr/>
          </p:nvSpPr>
          <p:spPr bwMode="auto">
            <a:xfrm>
              <a:off x="3924" y="2746"/>
              <a:ext cx="1235" cy="536"/>
            </a:xfrm>
            <a:prstGeom prst="rect">
              <a:avLst/>
            </a:prstGeom>
            <a:solidFill>
              <a:srgbClr val="96969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3" name="Rectangle 47" descr="20%"/>
            <p:cNvSpPr>
              <a:spLocks noChangeArrowheads="1"/>
            </p:cNvSpPr>
            <p:nvPr/>
          </p:nvSpPr>
          <p:spPr bwMode="auto">
            <a:xfrm>
              <a:off x="1292" y="1979"/>
              <a:ext cx="3901" cy="767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4" name="Line 48" descr="5%"/>
            <p:cNvSpPr>
              <a:spLocks noChangeShapeType="1"/>
            </p:cNvSpPr>
            <p:nvPr/>
          </p:nvSpPr>
          <p:spPr bwMode="auto">
            <a:xfrm>
              <a:off x="1326" y="2597"/>
              <a:ext cx="3867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5" name="Rectangle 49"/>
            <p:cNvSpPr>
              <a:spLocks noChangeArrowheads="1"/>
            </p:cNvSpPr>
            <p:nvPr/>
          </p:nvSpPr>
          <p:spPr bwMode="auto">
            <a:xfrm>
              <a:off x="2626" y="2745"/>
              <a:ext cx="1235" cy="543"/>
            </a:xfrm>
            <a:prstGeom prst="rect">
              <a:avLst/>
            </a:prstGeom>
            <a:solidFill>
              <a:srgbClr val="96969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97" name="AutoShape 41"/>
          <p:cNvSpPr>
            <a:spLocks noChangeArrowheads="1"/>
          </p:cNvSpPr>
          <p:nvPr/>
        </p:nvSpPr>
        <p:spPr bwMode="auto">
          <a:xfrm rot="-5400000">
            <a:off x="2773363" y="5194300"/>
            <a:ext cx="503238" cy="287337"/>
          </a:xfrm>
          <a:prstGeom prst="rightArrow">
            <a:avLst>
              <a:gd name="adj1" fmla="val 35019"/>
              <a:gd name="adj2" fmla="val 7679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98" name="AutoShape 42"/>
          <p:cNvSpPr>
            <a:spLocks noChangeArrowheads="1"/>
          </p:cNvSpPr>
          <p:nvPr/>
        </p:nvSpPr>
        <p:spPr bwMode="auto">
          <a:xfrm rot="-5400000">
            <a:off x="4841875" y="5138738"/>
            <a:ext cx="503237" cy="287338"/>
          </a:xfrm>
          <a:prstGeom prst="rightArrow">
            <a:avLst>
              <a:gd name="adj1" fmla="val 35019"/>
              <a:gd name="adj2" fmla="val 7679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06" name="AutoShape 50"/>
          <p:cNvSpPr>
            <a:spLocks noChangeArrowheads="1"/>
          </p:cNvSpPr>
          <p:nvPr/>
        </p:nvSpPr>
        <p:spPr bwMode="auto">
          <a:xfrm rot="-5400000">
            <a:off x="7138988" y="5121275"/>
            <a:ext cx="503238" cy="287337"/>
          </a:xfrm>
          <a:prstGeom prst="rightArrow">
            <a:avLst>
              <a:gd name="adj1" fmla="val 35019"/>
              <a:gd name="adj2" fmla="val 7679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9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  <p:bldP spid="19497" grpId="0" animBg="1"/>
      <p:bldP spid="19498" grpId="0" animBg="1"/>
      <p:bldP spid="1950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686F8-70D4-4C4C-9B5D-88C33E67B90C}" type="slidenum">
              <a:rPr lang="en-US"/>
              <a:pPr/>
              <a:t>12</a:t>
            </a:fld>
            <a:endParaRPr lang="en-US"/>
          </a:p>
        </p:txBody>
      </p:sp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1116013" y="3213100"/>
            <a:ext cx="7127875" cy="2663825"/>
            <a:chOff x="703" y="2024"/>
            <a:chExt cx="4490" cy="1678"/>
          </a:xfrm>
        </p:grpSpPr>
        <p:sp>
          <p:nvSpPr>
            <p:cNvPr id="20483" name="Rectangle 3"/>
            <p:cNvSpPr>
              <a:spLocks noChangeArrowheads="1"/>
            </p:cNvSpPr>
            <p:nvPr/>
          </p:nvSpPr>
          <p:spPr bwMode="auto">
            <a:xfrm>
              <a:off x="703" y="2024"/>
              <a:ext cx="4490" cy="1678"/>
            </a:xfrm>
            <a:prstGeom prst="rect">
              <a:avLst/>
            </a:prstGeom>
            <a:solidFill>
              <a:srgbClr val="993300">
                <a:alpha val="75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4" name="Rectangle 4"/>
            <p:cNvSpPr>
              <a:spLocks noChangeArrowheads="1"/>
            </p:cNvSpPr>
            <p:nvPr/>
          </p:nvSpPr>
          <p:spPr bwMode="auto">
            <a:xfrm>
              <a:off x="703" y="2024"/>
              <a:ext cx="4490" cy="1678"/>
            </a:xfrm>
            <a:prstGeom prst="rect">
              <a:avLst/>
            </a:prstGeom>
            <a:solidFill>
              <a:schemeClr val="tx1">
                <a:alpha val="64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5" name="Line 5"/>
            <p:cNvSpPr>
              <a:spLocks noChangeShapeType="1"/>
            </p:cNvSpPr>
            <p:nvPr/>
          </p:nvSpPr>
          <p:spPr bwMode="auto">
            <a:xfrm>
              <a:off x="703" y="2024"/>
              <a:ext cx="0" cy="16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86" name="Line 6"/>
            <p:cNvSpPr>
              <a:spLocks noChangeShapeType="1"/>
            </p:cNvSpPr>
            <p:nvPr/>
          </p:nvSpPr>
          <p:spPr bwMode="auto">
            <a:xfrm>
              <a:off x="703" y="3702"/>
              <a:ext cx="44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8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Beginning Shingles</a:t>
            </a:r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6562725" cy="1316038"/>
          </a:xfrm>
        </p:spPr>
        <p:txBody>
          <a:bodyPr/>
          <a:lstStyle/>
          <a:p>
            <a:r>
              <a:rPr lang="en-US"/>
              <a:t>Install the starter strip on roof perimeter.</a:t>
            </a: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1116013" y="5805488"/>
            <a:ext cx="3671887" cy="714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 rot="-5400000">
            <a:off x="-143668" y="4472781"/>
            <a:ext cx="2590800" cy="714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4787900" y="5807075"/>
            <a:ext cx="3455988" cy="698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512" name="Group 32"/>
          <p:cNvGrpSpPr>
            <a:grpSpLocks/>
          </p:cNvGrpSpPr>
          <p:nvPr/>
        </p:nvGrpSpPr>
        <p:grpSpPr bwMode="auto">
          <a:xfrm rot="5400000">
            <a:off x="674688" y="5221288"/>
            <a:ext cx="1096962" cy="214312"/>
            <a:chOff x="2381" y="1389"/>
            <a:chExt cx="691" cy="135"/>
          </a:xfrm>
        </p:grpSpPr>
        <p:sp>
          <p:nvSpPr>
            <p:cNvPr id="20513" name="Freeform 33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4" name="Rectangle 34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5" name="Line 35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20" name="Group 40"/>
          <p:cNvGrpSpPr>
            <a:grpSpLocks/>
          </p:cNvGrpSpPr>
          <p:nvPr/>
        </p:nvGrpSpPr>
        <p:grpSpPr bwMode="auto">
          <a:xfrm rot="5400000">
            <a:off x="674688" y="4119563"/>
            <a:ext cx="1096962" cy="214312"/>
            <a:chOff x="2381" y="1389"/>
            <a:chExt cx="691" cy="135"/>
          </a:xfrm>
        </p:grpSpPr>
        <p:sp>
          <p:nvSpPr>
            <p:cNvPr id="20521" name="Freeform 41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2" name="Rectangle 42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3" name="Line 43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48" name="Text Box 68"/>
          <p:cNvSpPr txBox="1">
            <a:spLocks noChangeArrowheads="1"/>
          </p:cNvSpPr>
          <p:nvPr/>
        </p:nvSpPr>
        <p:spPr bwMode="auto">
          <a:xfrm>
            <a:off x="1692275" y="3171825"/>
            <a:ext cx="6335713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NOTE:</a:t>
            </a:r>
          </a:p>
          <a:p>
            <a:pPr>
              <a:spcBef>
                <a:spcPct val="20000"/>
              </a:spcBef>
            </a:pPr>
            <a:r>
              <a:rPr lang="en-US">
                <a:solidFill>
                  <a:schemeClr val="bg1"/>
                </a:solidFill>
              </a:rPr>
              <a:t>Self-Sealing strip along the roof edge.</a:t>
            </a:r>
          </a:p>
          <a:p>
            <a:pPr>
              <a:spcBef>
                <a:spcPct val="20000"/>
              </a:spcBef>
            </a:pPr>
            <a:r>
              <a:rPr lang="en-US">
                <a:solidFill>
                  <a:schemeClr val="bg1"/>
                </a:solidFill>
              </a:rPr>
              <a:t>Rake edge is installed first.</a:t>
            </a:r>
          </a:p>
        </p:txBody>
      </p:sp>
      <p:grpSp>
        <p:nvGrpSpPr>
          <p:cNvPr id="20551" name="Group 71"/>
          <p:cNvGrpSpPr>
            <a:grpSpLocks/>
          </p:cNvGrpSpPr>
          <p:nvPr/>
        </p:nvGrpSpPr>
        <p:grpSpPr bwMode="auto">
          <a:xfrm>
            <a:off x="1331913" y="5662613"/>
            <a:ext cx="1096962" cy="214312"/>
            <a:chOff x="1528" y="3566"/>
            <a:chExt cx="691" cy="135"/>
          </a:xfrm>
        </p:grpSpPr>
        <p:sp>
          <p:nvSpPr>
            <p:cNvPr id="20552" name="Freeform 72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3" name="Rectangle 73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4" name="Line 74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55" name="Group 75"/>
          <p:cNvGrpSpPr>
            <a:grpSpLocks/>
          </p:cNvGrpSpPr>
          <p:nvPr/>
        </p:nvGrpSpPr>
        <p:grpSpPr bwMode="auto">
          <a:xfrm>
            <a:off x="2428875" y="5662613"/>
            <a:ext cx="1096963" cy="214312"/>
            <a:chOff x="1528" y="3566"/>
            <a:chExt cx="691" cy="135"/>
          </a:xfrm>
        </p:grpSpPr>
        <p:sp>
          <p:nvSpPr>
            <p:cNvPr id="20556" name="Freeform 76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7" name="Rectangle 77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8" name="Line 78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59" name="Group 79"/>
          <p:cNvGrpSpPr>
            <a:grpSpLocks/>
          </p:cNvGrpSpPr>
          <p:nvPr/>
        </p:nvGrpSpPr>
        <p:grpSpPr bwMode="auto">
          <a:xfrm>
            <a:off x="3527425" y="5662613"/>
            <a:ext cx="1096963" cy="214312"/>
            <a:chOff x="1528" y="3566"/>
            <a:chExt cx="691" cy="135"/>
          </a:xfrm>
        </p:grpSpPr>
        <p:sp>
          <p:nvSpPr>
            <p:cNvPr id="20560" name="Freeform 80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1" name="Rectangle 81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2" name="Line 82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63" name="Group 83"/>
          <p:cNvGrpSpPr>
            <a:grpSpLocks/>
          </p:cNvGrpSpPr>
          <p:nvPr/>
        </p:nvGrpSpPr>
        <p:grpSpPr bwMode="auto">
          <a:xfrm>
            <a:off x="4624388" y="5662613"/>
            <a:ext cx="1096962" cy="214312"/>
            <a:chOff x="1528" y="3566"/>
            <a:chExt cx="691" cy="135"/>
          </a:xfrm>
        </p:grpSpPr>
        <p:sp>
          <p:nvSpPr>
            <p:cNvPr id="20564" name="Freeform 84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5" name="Rectangle 85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6" name="Line 86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67" name="Group 87"/>
          <p:cNvGrpSpPr>
            <a:grpSpLocks/>
          </p:cNvGrpSpPr>
          <p:nvPr/>
        </p:nvGrpSpPr>
        <p:grpSpPr bwMode="auto">
          <a:xfrm>
            <a:off x="5722938" y="5662613"/>
            <a:ext cx="1096962" cy="214312"/>
            <a:chOff x="1528" y="3566"/>
            <a:chExt cx="691" cy="135"/>
          </a:xfrm>
        </p:grpSpPr>
        <p:sp>
          <p:nvSpPr>
            <p:cNvPr id="20568" name="Freeform 88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9" name="Rectangle 89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0" name="Line 90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71" name="Group 91"/>
          <p:cNvGrpSpPr>
            <a:grpSpLocks/>
          </p:cNvGrpSpPr>
          <p:nvPr/>
        </p:nvGrpSpPr>
        <p:grpSpPr bwMode="auto">
          <a:xfrm>
            <a:off x="6813550" y="5662613"/>
            <a:ext cx="1096963" cy="214312"/>
            <a:chOff x="1528" y="3566"/>
            <a:chExt cx="691" cy="135"/>
          </a:xfrm>
        </p:grpSpPr>
        <p:sp>
          <p:nvSpPr>
            <p:cNvPr id="20572" name="Freeform 92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3" name="Rectangle 93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4" name="Line 94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49" name="Oval 69"/>
          <p:cNvSpPr>
            <a:spLocks noChangeArrowheads="1"/>
          </p:cNvSpPr>
          <p:nvPr/>
        </p:nvSpPr>
        <p:spPr bwMode="auto">
          <a:xfrm>
            <a:off x="900113" y="5445125"/>
            <a:ext cx="647700" cy="6477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584" name="Group 104"/>
          <p:cNvGrpSpPr>
            <a:grpSpLocks/>
          </p:cNvGrpSpPr>
          <p:nvPr/>
        </p:nvGrpSpPr>
        <p:grpSpPr bwMode="auto">
          <a:xfrm rot="5400000">
            <a:off x="995362" y="3343276"/>
            <a:ext cx="455613" cy="214312"/>
            <a:chOff x="2381" y="1389"/>
            <a:chExt cx="691" cy="135"/>
          </a:xfrm>
        </p:grpSpPr>
        <p:sp>
          <p:nvSpPr>
            <p:cNvPr id="20585" name="Freeform 105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6" name="Rectangle 106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7" name="Line 107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606" name="Rectangle 126"/>
          <p:cNvSpPr>
            <a:spLocks noChangeArrowheads="1"/>
          </p:cNvSpPr>
          <p:nvPr/>
        </p:nvSpPr>
        <p:spPr bwMode="auto">
          <a:xfrm rot="-5400000">
            <a:off x="6912769" y="4472781"/>
            <a:ext cx="2590800" cy="714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588" name="Group 108"/>
          <p:cNvGrpSpPr>
            <a:grpSpLocks/>
          </p:cNvGrpSpPr>
          <p:nvPr/>
        </p:nvGrpSpPr>
        <p:grpSpPr bwMode="auto">
          <a:xfrm>
            <a:off x="7910513" y="5662613"/>
            <a:ext cx="341312" cy="214312"/>
            <a:chOff x="2381" y="1389"/>
            <a:chExt cx="691" cy="135"/>
          </a:xfrm>
        </p:grpSpPr>
        <p:sp>
          <p:nvSpPr>
            <p:cNvPr id="20589" name="Freeform 109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0" name="Rectangle 110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1" name="Line 111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92" name="Group 112"/>
          <p:cNvGrpSpPr>
            <a:grpSpLocks/>
          </p:cNvGrpSpPr>
          <p:nvPr/>
        </p:nvGrpSpPr>
        <p:grpSpPr bwMode="auto">
          <a:xfrm rot="16200000" flipH="1">
            <a:off x="7596188" y="4995863"/>
            <a:ext cx="1096962" cy="214312"/>
            <a:chOff x="2381" y="1389"/>
            <a:chExt cx="691" cy="135"/>
          </a:xfrm>
        </p:grpSpPr>
        <p:sp>
          <p:nvSpPr>
            <p:cNvPr id="20593" name="Freeform 113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4" name="Rectangle 114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5" name="Line 115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96" name="Group 116"/>
          <p:cNvGrpSpPr>
            <a:grpSpLocks/>
          </p:cNvGrpSpPr>
          <p:nvPr/>
        </p:nvGrpSpPr>
        <p:grpSpPr bwMode="auto">
          <a:xfrm rot="16200000" flipH="1">
            <a:off x="7596188" y="3951288"/>
            <a:ext cx="1096962" cy="214312"/>
            <a:chOff x="2381" y="1389"/>
            <a:chExt cx="691" cy="135"/>
          </a:xfrm>
        </p:grpSpPr>
        <p:sp>
          <p:nvSpPr>
            <p:cNvPr id="20597" name="Freeform 117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8" name="Rectangle 118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9" name="Line 119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00" name="Group 120"/>
          <p:cNvGrpSpPr>
            <a:grpSpLocks/>
          </p:cNvGrpSpPr>
          <p:nvPr/>
        </p:nvGrpSpPr>
        <p:grpSpPr bwMode="auto">
          <a:xfrm rot="16200000" flipH="1">
            <a:off x="8004175" y="3255963"/>
            <a:ext cx="280988" cy="214312"/>
            <a:chOff x="2381" y="1389"/>
            <a:chExt cx="691" cy="135"/>
          </a:xfrm>
        </p:grpSpPr>
        <p:sp>
          <p:nvSpPr>
            <p:cNvPr id="20601" name="Freeform 121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02" name="Rectangle 122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03" name="Line 123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2" presetClass="entr" presetSubtype="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20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20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205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20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 build="p"/>
      <p:bldP spid="20548" grpId="0" uiExpand="1" build="p"/>
      <p:bldP spid="2054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3524D-69DE-4B96-8912-95DFD650A579}" type="slidenum">
              <a:rPr lang="en-US"/>
              <a:pPr/>
              <a:t>13</a:t>
            </a:fld>
            <a:endParaRPr lang="en-US"/>
          </a:p>
        </p:txBody>
      </p:sp>
      <p:grpSp>
        <p:nvGrpSpPr>
          <p:cNvPr id="32770" name="Group 2"/>
          <p:cNvGrpSpPr>
            <a:grpSpLocks/>
          </p:cNvGrpSpPr>
          <p:nvPr/>
        </p:nvGrpSpPr>
        <p:grpSpPr bwMode="auto">
          <a:xfrm>
            <a:off x="1116013" y="3213100"/>
            <a:ext cx="7127875" cy="2663825"/>
            <a:chOff x="703" y="2024"/>
            <a:chExt cx="4490" cy="1678"/>
          </a:xfrm>
        </p:grpSpPr>
        <p:sp>
          <p:nvSpPr>
            <p:cNvPr id="32771" name="Rectangle 3"/>
            <p:cNvSpPr>
              <a:spLocks noChangeArrowheads="1"/>
            </p:cNvSpPr>
            <p:nvPr/>
          </p:nvSpPr>
          <p:spPr bwMode="auto">
            <a:xfrm>
              <a:off x="703" y="2024"/>
              <a:ext cx="4490" cy="1678"/>
            </a:xfrm>
            <a:prstGeom prst="rect">
              <a:avLst/>
            </a:prstGeom>
            <a:solidFill>
              <a:srgbClr val="993300">
                <a:alpha val="75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2" name="Rectangle 4"/>
            <p:cNvSpPr>
              <a:spLocks noChangeArrowheads="1"/>
            </p:cNvSpPr>
            <p:nvPr/>
          </p:nvSpPr>
          <p:spPr bwMode="auto">
            <a:xfrm>
              <a:off x="703" y="2024"/>
              <a:ext cx="4490" cy="1678"/>
            </a:xfrm>
            <a:prstGeom prst="rect">
              <a:avLst/>
            </a:prstGeom>
            <a:solidFill>
              <a:schemeClr val="tx1">
                <a:alpha val="64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3" name="Line 5"/>
            <p:cNvSpPr>
              <a:spLocks noChangeShapeType="1"/>
            </p:cNvSpPr>
            <p:nvPr/>
          </p:nvSpPr>
          <p:spPr bwMode="auto">
            <a:xfrm>
              <a:off x="703" y="2024"/>
              <a:ext cx="0" cy="16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774" name="Line 6"/>
            <p:cNvSpPr>
              <a:spLocks noChangeShapeType="1"/>
            </p:cNvSpPr>
            <p:nvPr/>
          </p:nvSpPr>
          <p:spPr bwMode="auto">
            <a:xfrm>
              <a:off x="703" y="3702"/>
              <a:ext cx="44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77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Beginning Shingles</a:t>
            </a: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6562725" cy="1316038"/>
          </a:xfrm>
        </p:spPr>
        <p:txBody>
          <a:bodyPr/>
          <a:lstStyle/>
          <a:p>
            <a:r>
              <a:rPr lang="en-US"/>
              <a:t>Install the starter strip on roof perimeter.</a:t>
            </a: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1116013" y="5805488"/>
            <a:ext cx="3671887" cy="714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 rot="-5400000">
            <a:off x="-143668" y="4472781"/>
            <a:ext cx="2590800" cy="714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4787900" y="5807075"/>
            <a:ext cx="3455988" cy="698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2780" name="Group 12"/>
          <p:cNvGrpSpPr>
            <a:grpSpLocks/>
          </p:cNvGrpSpPr>
          <p:nvPr/>
        </p:nvGrpSpPr>
        <p:grpSpPr bwMode="auto">
          <a:xfrm rot="5400000">
            <a:off x="674688" y="5221288"/>
            <a:ext cx="1096962" cy="214312"/>
            <a:chOff x="2381" y="1389"/>
            <a:chExt cx="691" cy="135"/>
          </a:xfrm>
        </p:grpSpPr>
        <p:sp>
          <p:nvSpPr>
            <p:cNvPr id="32781" name="Freeform 13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2" name="Rectangle 14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3" name="Line 15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784" name="Group 16"/>
          <p:cNvGrpSpPr>
            <a:grpSpLocks/>
          </p:cNvGrpSpPr>
          <p:nvPr/>
        </p:nvGrpSpPr>
        <p:grpSpPr bwMode="auto">
          <a:xfrm rot="5400000">
            <a:off x="674688" y="4119563"/>
            <a:ext cx="1096962" cy="214312"/>
            <a:chOff x="2381" y="1389"/>
            <a:chExt cx="691" cy="135"/>
          </a:xfrm>
        </p:grpSpPr>
        <p:sp>
          <p:nvSpPr>
            <p:cNvPr id="32785" name="Freeform 17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6" name="Rectangle 18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7" name="Line 19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788" name="Text Box 20"/>
          <p:cNvSpPr txBox="1">
            <a:spLocks noChangeArrowheads="1"/>
          </p:cNvSpPr>
          <p:nvPr/>
        </p:nvSpPr>
        <p:spPr bwMode="auto">
          <a:xfrm>
            <a:off x="1692275" y="3171825"/>
            <a:ext cx="6335713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NOTE:</a:t>
            </a:r>
          </a:p>
          <a:p>
            <a:pPr>
              <a:spcBef>
                <a:spcPct val="20000"/>
              </a:spcBef>
            </a:pPr>
            <a:r>
              <a:rPr lang="en-US">
                <a:solidFill>
                  <a:schemeClr val="bg1"/>
                </a:solidFill>
              </a:rPr>
              <a:t>Self-Sealing strip along the roof edge.</a:t>
            </a:r>
          </a:p>
          <a:p>
            <a:pPr>
              <a:spcBef>
                <a:spcPct val="20000"/>
              </a:spcBef>
            </a:pPr>
            <a:r>
              <a:rPr lang="en-US">
                <a:solidFill>
                  <a:schemeClr val="bg1"/>
                </a:solidFill>
              </a:rPr>
              <a:t>Rake edge is installed first.</a:t>
            </a:r>
          </a:p>
        </p:txBody>
      </p:sp>
      <p:grpSp>
        <p:nvGrpSpPr>
          <p:cNvPr id="32789" name="Group 21"/>
          <p:cNvGrpSpPr>
            <a:grpSpLocks/>
          </p:cNvGrpSpPr>
          <p:nvPr/>
        </p:nvGrpSpPr>
        <p:grpSpPr bwMode="auto">
          <a:xfrm>
            <a:off x="1331913" y="5662613"/>
            <a:ext cx="1096962" cy="214312"/>
            <a:chOff x="1528" y="3566"/>
            <a:chExt cx="691" cy="135"/>
          </a:xfrm>
        </p:grpSpPr>
        <p:sp>
          <p:nvSpPr>
            <p:cNvPr id="32790" name="Freeform 22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1" name="Rectangle 23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2" name="Line 24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793" name="Group 25"/>
          <p:cNvGrpSpPr>
            <a:grpSpLocks/>
          </p:cNvGrpSpPr>
          <p:nvPr/>
        </p:nvGrpSpPr>
        <p:grpSpPr bwMode="auto">
          <a:xfrm>
            <a:off x="2428875" y="5662613"/>
            <a:ext cx="1096963" cy="214312"/>
            <a:chOff x="1528" y="3566"/>
            <a:chExt cx="691" cy="135"/>
          </a:xfrm>
        </p:grpSpPr>
        <p:sp>
          <p:nvSpPr>
            <p:cNvPr id="32794" name="Freeform 26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5" name="Rectangle 27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6" name="Line 28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797" name="Group 29"/>
          <p:cNvGrpSpPr>
            <a:grpSpLocks/>
          </p:cNvGrpSpPr>
          <p:nvPr/>
        </p:nvGrpSpPr>
        <p:grpSpPr bwMode="auto">
          <a:xfrm>
            <a:off x="3527425" y="5662613"/>
            <a:ext cx="1096963" cy="214312"/>
            <a:chOff x="1528" y="3566"/>
            <a:chExt cx="691" cy="135"/>
          </a:xfrm>
        </p:grpSpPr>
        <p:sp>
          <p:nvSpPr>
            <p:cNvPr id="32798" name="Freeform 30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9" name="Rectangle 31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0" name="Line 32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801" name="Group 33"/>
          <p:cNvGrpSpPr>
            <a:grpSpLocks/>
          </p:cNvGrpSpPr>
          <p:nvPr/>
        </p:nvGrpSpPr>
        <p:grpSpPr bwMode="auto">
          <a:xfrm>
            <a:off x="4624388" y="5662613"/>
            <a:ext cx="1096962" cy="214312"/>
            <a:chOff x="1528" y="3566"/>
            <a:chExt cx="691" cy="135"/>
          </a:xfrm>
        </p:grpSpPr>
        <p:sp>
          <p:nvSpPr>
            <p:cNvPr id="32802" name="Freeform 34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3" name="Rectangle 35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4" name="Line 36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805" name="Group 37"/>
          <p:cNvGrpSpPr>
            <a:grpSpLocks/>
          </p:cNvGrpSpPr>
          <p:nvPr/>
        </p:nvGrpSpPr>
        <p:grpSpPr bwMode="auto">
          <a:xfrm>
            <a:off x="5722938" y="5662613"/>
            <a:ext cx="1096962" cy="214312"/>
            <a:chOff x="1528" y="3566"/>
            <a:chExt cx="691" cy="135"/>
          </a:xfrm>
        </p:grpSpPr>
        <p:sp>
          <p:nvSpPr>
            <p:cNvPr id="32806" name="Freeform 38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7" name="Rectangle 39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8" name="Line 40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809" name="Group 41"/>
          <p:cNvGrpSpPr>
            <a:grpSpLocks/>
          </p:cNvGrpSpPr>
          <p:nvPr/>
        </p:nvGrpSpPr>
        <p:grpSpPr bwMode="auto">
          <a:xfrm>
            <a:off x="6813550" y="5662613"/>
            <a:ext cx="1096963" cy="214312"/>
            <a:chOff x="1528" y="3566"/>
            <a:chExt cx="691" cy="135"/>
          </a:xfrm>
        </p:grpSpPr>
        <p:sp>
          <p:nvSpPr>
            <p:cNvPr id="32810" name="Freeform 42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1" name="Rectangle 43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2" name="Line 44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814" name="Group 46"/>
          <p:cNvGrpSpPr>
            <a:grpSpLocks/>
          </p:cNvGrpSpPr>
          <p:nvPr/>
        </p:nvGrpSpPr>
        <p:grpSpPr bwMode="auto">
          <a:xfrm>
            <a:off x="1116013" y="5516563"/>
            <a:ext cx="1096962" cy="368300"/>
            <a:chOff x="2381" y="1570"/>
            <a:chExt cx="691" cy="232"/>
          </a:xfrm>
        </p:grpSpPr>
        <p:sp>
          <p:nvSpPr>
            <p:cNvPr id="32815" name="Freeform 47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6" name="Rectangle 48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7" name="Rectangle 49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8" name="Rectangle 50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9" name="Rectangle 51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820" name="Line 52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821" name="AutoShape 53"/>
          <p:cNvSpPr>
            <a:spLocks noChangeArrowheads="1"/>
          </p:cNvSpPr>
          <p:nvPr/>
        </p:nvSpPr>
        <p:spPr bwMode="auto">
          <a:xfrm rot="9410180">
            <a:off x="2195513" y="5300663"/>
            <a:ext cx="503237" cy="287337"/>
          </a:xfrm>
          <a:prstGeom prst="rightArrow">
            <a:avLst>
              <a:gd name="adj1" fmla="val 35019"/>
              <a:gd name="adj2" fmla="val 7679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22" name="AutoShape 54"/>
          <p:cNvSpPr>
            <a:spLocks noChangeArrowheads="1"/>
          </p:cNvSpPr>
          <p:nvPr/>
        </p:nvSpPr>
        <p:spPr bwMode="auto">
          <a:xfrm rot="9410180">
            <a:off x="2411413" y="5516563"/>
            <a:ext cx="503237" cy="287337"/>
          </a:xfrm>
          <a:prstGeom prst="rightArrow">
            <a:avLst>
              <a:gd name="adj1" fmla="val 35019"/>
              <a:gd name="adj2" fmla="val 7679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2823" name="Group 55"/>
          <p:cNvGrpSpPr>
            <a:grpSpLocks/>
          </p:cNvGrpSpPr>
          <p:nvPr/>
        </p:nvGrpSpPr>
        <p:grpSpPr bwMode="auto">
          <a:xfrm rot="5400000">
            <a:off x="995362" y="3343276"/>
            <a:ext cx="455613" cy="214312"/>
            <a:chOff x="2381" y="1389"/>
            <a:chExt cx="691" cy="135"/>
          </a:xfrm>
        </p:grpSpPr>
        <p:sp>
          <p:nvSpPr>
            <p:cNvPr id="32824" name="Freeform 56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5" name="Rectangle 57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6" name="Line 58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827" name="Rectangle 59"/>
          <p:cNvSpPr>
            <a:spLocks noChangeArrowheads="1"/>
          </p:cNvSpPr>
          <p:nvPr/>
        </p:nvSpPr>
        <p:spPr bwMode="auto">
          <a:xfrm rot="-5400000">
            <a:off x="6912769" y="4472781"/>
            <a:ext cx="2590800" cy="714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2828" name="Group 60"/>
          <p:cNvGrpSpPr>
            <a:grpSpLocks/>
          </p:cNvGrpSpPr>
          <p:nvPr/>
        </p:nvGrpSpPr>
        <p:grpSpPr bwMode="auto">
          <a:xfrm>
            <a:off x="7910513" y="5662613"/>
            <a:ext cx="341312" cy="214312"/>
            <a:chOff x="2381" y="1389"/>
            <a:chExt cx="691" cy="135"/>
          </a:xfrm>
        </p:grpSpPr>
        <p:sp>
          <p:nvSpPr>
            <p:cNvPr id="32829" name="Freeform 61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30" name="Rectangle 62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31" name="Line 63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832" name="Group 64"/>
          <p:cNvGrpSpPr>
            <a:grpSpLocks/>
          </p:cNvGrpSpPr>
          <p:nvPr/>
        </p:nvGrpSpPr>
        <p:grpSpPr bwMode="auto">
          <a:xfrm rot="16200000" flipH="1">
            <a:off x="7596188" y="4995863"/>
            <a:ext cx="1096962" cy="214312"/>
            <a:chOff x="2381" y="1389"/>
            <a:chExt cx="691" cy="135"/>
          </a:xfrm>
        </p:grpSpPr>
        <p:sp>
          <p:nvSpPr>
            <p:cNvPr id="32833" name="Freeform 65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34" name="Rectangle 66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35" name="Line 67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836" name="Group 68"/>
          <p:cNvGrpSpPr>
            <a:grpSpLocks/>
          </p:cNvGrpSpPr>
          <p:nvPr/>
        </p:nvGrpSpPr>
        <p:grpSpPr bwMode="auto">
          <a:xfrm rot="16200000" flipH="1">
            <a:off x="7596188" y="3951288"/>
            <a:ext cx="1096962" cy="214312"/>
            <a:chOff x="2381" y="1389"/>
            <a:chExt cx="691" cy="135"/>
          </a:xfrm>
        </p:grpSpPr>
        <p:sp>
          <p:nvSpPr>
            <p:cNvPr id="32837" name="Freeform 69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38" name="Rectangle 70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39" name="Line 71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840" name="Group 72"/>
          <p:cNvGrpSpPr>
            <a:grpSpLocks/>
          </p:cNvGrpSpPr>
          <p:nvPr/>
        </p:nvGrpSpPr>
        <p:grpSpPr bwMode="auto">
          <a:xfrm rot="16200000" flipH="1">
            <a:off x="8004175" y="3255963"/>
            <a:ext cx="280988" cy="214312"/>
            <a:chOff x="2381" y="1389"/>
            <a:chExt cx="691" cy="135"/>
          </a:xfrm>
        </p:grpSpPr>
        <p:sp>
          <p:nvSpPr>
            <p:cNvPr id="32841" name="Freeform 73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42" name="Rectangle 74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43" name="Line 75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844" name="Text Box 76"/>
          <p:cNvSpPr txBox="1">
            <a:spLocks noChangeArrowheads="1"/>
          </p:cNvSpPr>
          <p:nvPr/>
        </p:nvSpPr>
        <p:spPr bwMode="auto">
          <a:xfrm>
            <a:off x="1692275" y="4478338"/>
            <a:ext cx="63357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chemeClr val="bg1"/>
                </a:solidFill>
              </a:rPr>
              <a:t>Starter and first shingle butt seams do not line up.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2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21" grpId="0" animBg="1"/>
      <p:bldP spid="32822" grpId="0" animBg="1"/>
      <p:bldP spid="3284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83CA3-3D9E-42B1-A938-484113C0F7BF}" type="slidenum">
              <a:rPr lang="en-US"/>
              <a:pPr/>
              <a:t>14</a:t>
            </a:fld>
            <a:endParaRPr lang="en-US"/>
          </a:p>
        </p:txBody>
      </p:sp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1116013" y="3213100"/>
            <a:ext cx="7127875" cy="2663825"/>
            <a:chOff x="703" y="2024"/>
            <a:chExt cx="4490" cy="1678"/>
          </a:xfrm>
        </p:grpSpPr>
        <p:sp>
          <p:nvSpPr>
            <p:cNvPr id="22531" name="Rectangle 3"/>
            <p:cNvSpPr>
              <a:spLocks noChangeArrowheads="1"/>
            </p:cNvSpPr>
            <p:nvPr/>
          </p:nvSpPr>
          <p:spPr bwMode="auto">
            <a:xfrm>
              <a:off x="703" y="2024"/>
              <a:ext cx="4490" cy="1678"/>
            </a:xfrm>
            <a:prstGeom prst="rect">
              <a:avLst/>
            </a:prstGeom>
            <a:solidFill>
              <a:srgbClr val="993300">
                <a:alpha val="75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2" name="Rectangle 4"/>
            <p:cNvSpPr>
              <a:spLocks noChangeArrowheads="1"/>
            </p:cNvSpPr>
            <p:nvPr/>
          </p:nvSpPr>
          <p:spPr bwMode="auto">
            <a:xfrm>
              <a:off x="703" y="2024"/>
              <a:ext cx="4490" cy="1678"/>
            </a:xfrm>
            <a:prstGeom prst="rect">
              <a:avLst/>
            </a:prstGeom>
            <a:solidFill>
              <a:schemeClr val="tx1">
                <a:alpha val="64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3" name="Line 5"/>
            <p:cNvSpPr>
              <a:spLocks noChangeShapeType="1"/>
            </p:cNvSpPr>
            <p:nvPr/>
          </p:nvSpPr>
          <p:spPr bwMode="auto">
            <a:xfrm>
              <a:off x="703" y="2024"/>
              <a:ext cx="0" cy="16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34" name="Line 6"/>
            <p:cNvSpPr>
              <a:spLocks noChangeShapeType="1"/>
            </p:cNvSpPr>
            <p:nvPr/>
          </p:nvSpPr>
          <p:spPr bwMode="auto">
            <a:xfrm>
              <a:off x="703" y="3702"/>
              <a:ext cx="44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Beginning Shingles</a:t>
            </a:r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91513" cy="13160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To speed up installation, the first piece of each course is cut ½ tab shorter than the previous course.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1116013" y="5805488"/>
            <a:ext cx="3671887" cy="714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 rot="-5400000">
            <a:off x="-143668" y="4472781"/>
            <a:ext cx="2590800" cy="714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4787900" y="5807075"/>
            <a:ext cx="3455988" cy="698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540" name="Group 12"/>
          <p:cNvGrpSpPr>
            <a:grpSpLocks/>
          </p:cNvGrpSpPr>
          <p:nvPr/>
        </p:nvGrpSpPr>
        <p:grpSpPr bwMode="auto">
          <a:xfrm rot="5400000">
            <a:off x="674688" y="5221288"/>
            <a:ext cx="1096962" cy="214312"/>
            <a:chOff x="2381" y="1389"/>
            <a:chExt cx="691" cy="135"/>
          </a:xfrm>
        </p:grpSpPr>
        <p:sp>
          <p:nvSpPr>
            <p:cNvPr id="22541" name="Freeform 13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2" name="Rectangle 14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3" name="Line 15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544" name="Group 16"/>
          <p:cNvGrpSpPr>
            <a:grpSpLocks/>
          </p:cNvGrpSpPr>
          <p:nvPr/>
        </p:nvGrpSpPr>
        <p:grpSpPr bwMode="auto">
          <a:xfrm rot="5400000">
            <a:off x="674688" y="4119563"/>
            <a:ext cx="1096962" cy="214312"/>
            <a:chOff x="2381" y="1389"/>
            <a:chExt cx="691" cy="135"/>
          </a:xfrm>
        </p:grpSpPr>
        <p:sp>
          <p:nvSpPr>
            <p:cNvPr id="22545" name="Freeform 17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6" name="Rectangle 18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7" name="Line 19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549" name="Group 21"/>
          <p:cNvGrpSpPr>
            <a:grpSpLocks/>
          </p:cNvGrpSpPr>
          <p:nvPr/>
        </p:nvGrpSpPr>
        <p:grpSpPr bwMode="auto">
          <a:xfrm>
            <a:off x="1331913" y="5662613"/>
            <a:ext cx="1096962" cy="214312"/>
            <a:chOff x="1528" y="3566"/>
            <a:chExt cx="691" cy="135"/>
          </a:xfrm>
        </p:grpSpPr>
        <p:sp>
          <p:nvSpPr>
            <p:cNvPr id="22550" name="Freeform 22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51" name="Rectangle 23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52" name="Line 24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553" name="Group 25"/>
          <p:cNvGrpSpPr>
            <a:grpSpLocks/>
          </p:cNvGrpSpPr>
          <p:nvPr/>
        </p:nvGrpSpPr>
        <p:grpSpPr bwMode="auto">
          <a:xfrm>
            <a:off x="2428875" y="5662613"/>
            <a:ext cx="1096963" cy="214312"/>
            <a:chOff x="1528" y="3566"/>
            <a:chExt cx="691" cy="135"/>
          </a:xfrm>
        </p:grpSpPr>
        <p:sp>
          <p:nvSpPr>
            <p:cNvPr id="22554" name="Freeform 26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55" name="Rectangle 27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56" name="Line 28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557" name="Group 29"/>
          <p:cNvGrpSpPr>
            <a:grpSpLocks/>
          </p:cNvGrpSpPr>
          <p:nvPr/>
        </p:nvGrpSpPr>
        <p:grpSpPr bwMode="auto">
          <a:xfrm>
            <a:off x="3527425" y="5662613"/>
            <a:ext cx="1096963" cy="214312"/>
            <a:chOff x="1528" y="3566"/>
            <a:chExt cx="691" cy="135"/>
          </a:xfrm>
        </p:grpSpPr>
        <p:sp>
          <p:nvSpPr>
            <p:cNvPr id="22558" name="Freeform 30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59" name="Rectangle 31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0" name="Line 32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561" name="Group 33"/>
          <p:cNvGrpSpPr>
            <a:grpSpLocks/>
          </p:cNvGrpSpPr>
          <p:nvPr/>
        </p:nvGrpSpPr>
        <p:grpSpPr bwMode="auto">
          <a:xfrm>
            <a:off x="4624388" y="5662613"/>
            <a:ext cx="1096962" cy="214312"/>
            <a:chOff x="1528" y="3566"/>
            <a:chExt cx="691" cy="135"/>
          </a:xfrm>
        </p:grpSpPr>
        <p:sp>
          <p:nvSpPr>
            <p:cNvPr id="22562" name="Freeform 34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3" name="Rectangle 35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4" name="Line 36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565" name="Group 37"/>
          <p:cNvGrpSpPr>
            <a:grpSpLocks/>
          </p:cNvGrpSpPr>
          <p:nvPr/>
        </p:nvGrpSpPr>
        <p:grpSpPr bwMode="auto">
          <a:xfrm>
            <a:off x="5722938" y="5662613"/>
            <a:ext cx="1096962" cy="214312"/>
            <a:chOff x="1528" y="3566"/>
            <a:chExt cx="691" cy="135"/>
          </a:xfrm>
        </p:grpSpPr>
        <p:sp>
          <p:nvSpPr>
            <p:cNvPr id="22566" name="Freeform 38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7" name="Rectangle 39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8" name="Line 40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569" name="Group 41"/>
          <p:cNvGrpSpPr>
            <a:grpSpLocks/>
          </p:cNvGrpSpPr>
          <p:nvPr/>
        </p:nvGrpSpPr>
        <p:grpSpPr bwMode="auto">
          <a:xfrm>
            <a:off x="6813550" y="5662613"/>
            <a:ext cx="1096963" cy="214312"/>
            <a:chOff x="1528" y="3566"/>
            <a:chExt cx="691" cy="135"/>
          </a:xfrm>
        </p:grpSpPr>
        <p:sp>
          <p:nvSpPr>
            <p:cNvPr id="22570" name="Freeform 42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1" name="Rectangle 43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2" name="Line 44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574" name="Group 46"/>
          <p:cNvGrpSpPr>
            <a:grpSpLocks/>
          </p:cNvGrpSpPr>
          <p:nvPr/>
        </p:nvGrpSpPr>
        <p:grpSpPr bwMode="auto">
          <a:xfrm>
            <a:off x="1116013" y="5516563"/>
            <a:ext cx="1096962" cy="368300"/>
            <a:chOff x="2381" y="1570"/>
            <a:chExt cx="691" cy="232"/>
          </a:xfrm>
        </p:grpSpPr>
        <p:sp>
          <p:nvSpPr>
            <p:cNvPr id="22575" name="Freeform 47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6" name="Rectangle 48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7" name="Rectangle 49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8" name="Rectangle 50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9" name="Rectangle 51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80" name="Line 52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583" name="Group 55"/>
          <p:cNvGrpSpPr>
            <a:grpSpLocks/>
          </p:cNvGrpSpPr>
          <p:nvPr/>
        </p:nvGrpSpPr>
        <p:grpSpPr bwMode="auto">
          <a:xfrm>
            <a:off x="1122363" y="5353050"/>
            <a:ext cx="909637" cy="376238"/>
            <a:chOff x="2499" y="1929"/>
            <a:chExt cx="573" cy="237"/>
          </a:xfrm>
        </p:grpSpPr>
        <p:sp>
          <p:nvSpPr>
            <p:cNvPr id="22584" name="Freeform 56"/>
            <p:cNvSpPr>
              <a:spLocks/>
            </p:cNvSpPr>
            <p:nvPr/>
          </p:nvSpPr>
          <p:spPr bwMode="auto">
            <a:xfrm>
              <a:off x="2499" y="1929"/>
              <a:ext cx="573" cy="237"/>
            </a:xfrm>
            <a:custGeom>
              <a:avLst/>
              <a:gdLst/>
              <a:ahLst/>
              <a:cxnLst>
                <a:cxn ang="0">
                  <a:pos x="567" y="235"/>
                </a:cxn>
                <a:cxn ang="0">
                  <a:pos x="348" y="235"/>
                </a:cxn>
                <a:cxn ang="0">
                  <a:pos x="348" y="140"/>
                </a:cxn>
                <a:cxn ang="0">
                  <a:pos x="337" y="140"/>
                </a:cxn>
                <a:cxn ang="0">
                  <a:pos x="337" y="236"/>
                </a:cxn>
                <a:cxn ang="0">
                  <a:pos x="118" y="236"/>
                </a:cxn>
                <a:cxn ang="0">
                  <a:pos x="118" y="140"/>
                </a:cxn>
                <a:cxn ang="0">
                  <a:pos x="107" y="140"/>
                </a:cxn>
                <a:cxn ang="0">
                  <a:pos x="107" y="235"/>
                </a:cxn>
                <a:cxn ang="0">
                  <a:pos x="0" y="237"/>
                </a:cxn>
                <a:cxn ang="0">
                  <a:pos x="0" y="137"/>
                </a:cxn>
                <a:cxn ang="0">
                  <a:pos x="0" y="137"/>
                </a:cxn>
                <a:cxn ang="0">
                  <a:pos x="0" y="0"/>
                </a:cxn>
                <a:cxn ang="0">
                  <a:pos x="573" y="4"/>
                </a:cxn>
                <a:cxn ang="0">
                  <a:pos x="573" y="140"/>
                </a:cxn>
                <a:cxn ang="0">
                  <a:pos x="567" y="140"/>
                </a:cxn>
                <a:cxn ang="0">
                  <a:pos x="567" y="235"/>
                </a:cxn>
              </a:cxnLst>
              <a:rect l="0" t="0" r="r" b="b"/>
              <a:pathLst>
                <a:path w="573" h="237">
                  <a:moveTo>
                    <a:pt x="567" y="235"/>
                  </a:moveTo>
                  <a:lnTo>
                    <a:pt x="348" y="235"/>
                  </a:lnTo>
                  <a:lnTo>
                    <a:pt x="348" y="140"/>
                  </a:lnTo>
                  <a:lnTo>
                    <a:pt x="337" y="140"/>
                  </a:lnTo>
                  <a:lnTo>
                    <a:pt x="337" y="236"/>
                  </a:lnTo>
                  <a:lnTo>
                    <a:pt x="118" y="236"/>
                  </a:lnTo>
                  <a:lnTo>
                    <a:pt x="118" y="140"/>
                  </a:lnTo>
                  <a:lnTo>
                    <a:pt x="107" y="140"/>
                  </a:lnTo>
                  <a:lnTo>
                    <a:pt x="107" y="235"/>
                  </a:lnTo>
                  <a:lnTo>
                    <a:pt x="0" y="237"/>
                  </a:lnTo>
                  <a:lnTo>
                    <a:pt x="0" y="137"/>
                  </a:lnTo>
                  <a:lnTo>
                    <a:pt x="0" y="137"/>
                  </a:lnTo>
                  <a:lnTo>
                    <a:pt x="0" y="0"/>
                  </a:lnTo>
                  <a:lnTo>
                    <a:pt x="573" y="4"/>
                  </a:lnTo>
                  <a:lnTo>
                    <a:pt x="573" y="140"/>
                  </a:lnTo>
                  <a:lnTo>
                    <a:pt x="567" y="140"/>
                  </a:lnTo>
                  <a:lnTo>
                    <a:pt x="567" y="23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85" name="Rectangle 57"/>
            <p:cNvSpPr>
              <a:spLocks noChangeArrowheads="1"/>
            </p:cNvSpPr>
            <p:nvPr/>
          </p:nvSpPr>
          <p:spPr bwMode="auto">
            <a:xfrm>
              <a:off x="2500" y="2069"/>
              <a:ext cx="106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86" name="Rectangle 58"/>
            <p:cNvSpPr>
              <a:spLocks noChangeArrowheads="1"/>
            </p:cNvSpPr>
            <p:nvPr/>
          </p:nvSpPr>
          <p:spPr bwMode="auto">
            <a:xfrm>
              <a:off x="2617" y="2070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87" name="Rectangle 59"/>
            <p:cNvSpPr>
              <a:spLocks noChangeArrowheads="1"/>
            </p:cNvSpPr>
            <p:nvPr/>
          </p:nvSpPr>
          <p:spPr bwMode="auto">
            <a:xfrm>
              <a:off x="2847" y="2069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88" name="Rectangle 60" descr="20%"/>
            <p:cNvSpPr>
              <a:spLocks noChangeArrowheads="1"/>
            </p:cNvSpPr>
            <p:nvPr/>
          </p:nvSpPr>
          <p:spPr bwMode="auto">
            <a:xfrm>
              <a:off x="2499" y="1933"/>
              <a:ext cx="573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89" name="Line 61" descr="5%"/>
            <p:cNvSpPr>
              <a:spLocks noChangeShapeType="1"/>
            </p:cNvSpPr>
            <p:nvPr/>
          </p:nvSpPr>
          <p:spPr bwMode="auto">
            <a:xfrm>
              <a:off x="2501" y="2042"/>
              <a:ext cx="57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590" name="Group 62"/>
          <p:cNvGrpSpPr>
            <a:grpSpLocks/>
          </p:cNvGrpSpPr>
          <p:nvPr/>
        </p:nvGrpSpPr>
        <p:grpSpPr bwMode="auto">
          <a:xfrm>
            <a:off x="1122363" y="5203825"/>
            <a:ext cx="728662" cy="369888"/>
            <a:chOff x="2613" y="2219"/>
            <a:chExt cx="459" cy="233"/>
          </a:xfrm>
        </p:grpSpPr>
        <p:sp>
          <p:nvSpPr>
            <p:cNvPr id="22591" name="Freeform 63"/>
            <p:cNvSpPr>
              <a:spLocks/>
            </p:cNvSpPr>
            <p:nvPr/>
          </p:nvSpPr>
          <p:spPr bwMode="auto">
            <a:xfrm>
              <a:off x="2615" y="2219"/>
              <a:ext cx="457" cy="233"/>
            </a:xfrm>
            <a:custGeom>
              <a:avLst/>
              <a:gdLst/>
              <a:ahLst/>
              <a:cxnLst>
                <a:cxn ang="0">
                  <a:pos x="451" y="232"/>
                </a:cxn>
                <a:cxn ang="0">
                  <a:pos x="232" y="232"/>
                </a:cxn>
                <a:cxn ang="0">
                  <a:pos x="232" y="137"/>
                </a:cxn>
                <a:cxn ang="0">
                  <a:pos x="221" y="137"/>
                </a:cxn>
                <a:cxn ang="0">
                  <a:pos x="221" y="233"/>
                </a:cxn>
                <a:cxn ang="0">
                  <a:pos x="2" y="233"/>
                </a:cxn>
                <a:cxn ang="0">
                  <a:pos x="2" y="137"/>
                </a:cxn>
                <a:cxn ang="0">
                  <a:pos x="0" y="120"/>
                </a:cxn>
                <a:cxn ang="0">
                  <a:pos x="0" y="88"/>
                </a:cxn>
                <a:cxn ang="0">
                  <a:pos x="0" y="67"/>
                </a:cxn>
                <a:cxn ang="0">
                  <a:pos x="1" y="36"/>
                </a:cxn>
                <a:cxn ang="0">
                  <a:pos x="0" y="25"/>
                </a:cxn>
                <a:cxn ang="0">
                  <a:pos x="1" y="0"/>
                </a:cxn>
                <a:cxn ang="0">
                  <a:pos x="457" y="1"/>
                </a:cxn>
                <a:cxn ang="0">
                  <a:pos x="457" y="137"/>
                </a:cxn>
                <a:cxn ang="0">
                  <a:pos x="451" y="137"/>
                </a:cxn>
                <a:cxn ang="0">
                  <a:pos x="451" y="232"/>
                </a:cxn>
              </a:cxnLst>
              <a:rect l="0" t="0" r="r" b="b"/>
              <a:pathLst>
                <a:path w="457" h="233">
                  <a:moveTo>
                    <a:pt x="451" y="232"/>
                  </a:moveTo>
                  <a:lnTo>
                    <a:pt x="232" y="232"/>
                  </a:lnTo>
                  <a:lnTo>
                    <a:pt x="232" y="137"/>
                  </a:lnTo>
                  <a:lnTo>
                    <a:pt x="221" y="137"/>
                  </a:lnTo>
                  <a:lnTo>
                    <a:pt x="221" y="233"/>
                  </a:lnTo>
                  <a:lnTo>
                    <a:pt x="2" y="233"/>
                  </a:lnTo>
                  <a:lnTo>
                    <a:pt x="2" y="137"/>
                  </a:lnTo>
                  <a:lnTo>
                    <a:pt x="0" y="120"/>
                  </a:lnTo>
                  <a:lnTo>
                    <a:pt x="0" y="88"/>
                  </a:lnTo>
                  <a:lnTo>
                    <a:pt x="0" y="67"/>
                  </a:lnTo>
                  <a:lnTo>
                    <a:pt x="1" y="36"/>
                  </a:lnTo>
                  <a:lnTo>
                    <a:pt x="0" y="25"/>
                  </a:lnTo>
                  <a:lnTo>
                    <a:pt x="1" y="0"/>
                  </a:lnTo>
                  <a:lnTo>
                    <a:pt x="457" y="1"/>
                  </a:lnTo>
                  <a:lnTo>
                    <a:pt x="457" y="137"/>
                  </a:lnTo>
                  <a:lnTo>
                    <a:pt x="451" y="137"/>
                  </a:lnTo>
                  <a:lnTo>
                    <a:pt x="451" y="2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92" name="Rectangle 64"/>
            <p:cNvSpPr>
              <a:spLocks noChangeArrowheads="1"/>
            </p:cNvSpPr>
            <p:nvPr/>
          </p:nvSpPr>
          <p:spPr bwMode="auto">
            <a:xfrm>
              <a:off x="2617" y="235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93" name="Rectangle 65"/>
            <p:cNvSpPr>
              <a:spLocks noChangeArrowheads="1"/>
            </p:cNvSpPr>
            <p:nvPr/>
          </p:nvSpPr>
          <p:spPr bwMode="auto">
            <a:xfrm>
              <a:off x="2847" y="235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94" name="Rectangle 66" descr="20%"/>
            <p:cNvSpPr>
              <a:spLocks noChangeArrowheads="1"/>
            </p:cNvSpPr>
            <p:nvPr/>
          </p:nvSpPr>
          <p:spPr bwMode="auto">
            <a:xfrm>
              <a:off x="2613" y="2220"/>
              <a:ext cx="459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95" name="Freeform 67" descr="5%"/>
            <p:cNvSpPr>
              <a:spLocks/>
            </p:cNvSpPr>
            <p:nvPr/>
          </p:nvSpPr>
          <p:spPr bwMode="auto">
            <a:xfrm>
              <a:off x="2621" y="2328"/>
              <a:ext cx="45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1" y="2"/>
                </a:cxn>
              </a:cxnLst>
              <a:rect l="0" t="0" r="r" b="b"/>
              <a:pathLst>
                <a:path w="451" h="2">
                  <a:moveTo>
                    <a:pt x="0" y="0"/>
                  </a:moveTo>
                  <a:lnTo>
                    <a:pt x="451" y="2"/>
                  </a:lnTo>
                </a:path>
              </a:pathLst>
            </a:custGeom>
            <a:pattFill prst="pct5">
              <a:fgClr>
                <a:srgbClr val="000000"/>
              </a:fgClr>
              <a:bgClr>
                <a:srgbClr val="FFFFFF"/>
              </a:bgClr>
            </a:pattFill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596" name="Group 68"/>
          <p:cNvGrpSpPr>
            <a:grpSpLocks/>
          </p:cNvGrpSpPr>
          <p:nvPr/>
        </p:nvGrpSpPr>
        <p:grpSpPr bwMode="auto">
          <a:xfrm>
            <a:off x="1125538" y="5053013"/>
            <a:ext cx="550862" cy="369887"/>
            <a:chOff x="2772" y="2481"/>
            <a:chExt cx="347" cy="233"/>
          </a:xfrm>
        </p:grpSpPr>
        <p:sp>
          <p:nvSpPr>
            <p:cNvPr id="22597" name="Freeform 69"/>
            <p:cNvSpPr>
              <a:spLocks/>
            </p:cNvSpPr>
            <p:nvPr/>
          </p:nvSpPr>
          <p:spPr bwMode="auto">
            <a:xfrm>
              <a:off x="2772" y="2481"/>
              <a:ext cx="347" cy="233"/>
            </a:xfrm>
            <a:custGeom>
              <a:avLst/>
              <a:gdLst/>
              <a:ahLst/>
              <a:cxnLst>
                <a:cxn ang="0">
                  <a:pos x="341" y="232"/>
                </a:cxn>
                <a:cxn ang="0">
                  <a:pos x="122" y="232"/>
                </a:cxn>
                <a:cxn ang="0">
                  <a:pos x="122" y="137"/>
                </a:cxn>
                <a:cxn ang="0">
                  <a:pos x="111" y="137"/>
                </a:cxn>
                <a:cxn ang="0">
                  <a:pos x="111" y="233"/>
                </a:cxn>
                <a:cxn ang="0">
                  <a:pos x="0" y="233"/>
                </a:cxn>
                <a:cxn ang="0">
                  <a:pos x="2" y="12"/>
                </a:cxn>
                <a:cxn ang="0">
                  <a:pos x="2" y="6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347" y="1"/>
                </a:cxn>
                <a:cxn ang="0">
                  <a:pos x="347" y="137"/>
                </a:cxn>
                <a:cxn ang="0">
                  <a:pos x="341" y="137"/>
                </a:cxn>
                <a:cxn ang="0">
                  <a:pos x="341" y="232"/>
                </a:cxn>
              </a:cxnLst>
              <a:rect l="0" t="0" r="r" b="b"/>
              <a:pathLst>
                <a:path w="347" h="233">
                  <a:moveTo>
                    <a:pt x="341" y="232"/>
                  </a:moveTo>
                  <a:lnTo>
                    <a:pt x="122" y="232"/>
                  </a:lnTo>
                  <a:lnTo>
                    <a:pt x="122" y="137"/>
                  </a:lnTo>
                  <a:lnTo>
                    <a:pt x="111" y="137"/>
                  </a:lnTo>
                  <a:lnTo>
                    <a:pt x="111" y="233"/>
                  </a:lnTo>
                  <a:lnTo>
                    <a:pt x="0" y="233"/>
                  </a:lnTo>
                  <a:lnTo>
                    <a:pt x="2" y="12"/>
                  </a:lnTo>
                  <a:lnTo>
                    <a:pt x="2" y="6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347" y="1"/>
                  </a:lnTo>
                  <a:lnTo>
                    <a:pt x="347" y="137"/>
                  </a:lnTo>
                  <a:lnTo>
                    <a:pt x="341" y="137"/>
                  </a:lnTo>
                  <a:lnTo>
                    <a:pt x="341" y="2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98" name="Rectangle 70"/>
            <p:cNvSpPr>
              <a:spLocks noChangeArrowheads="1"/>
            </p:cNvSpPr>
            <p:nvPr/>
          </p:nvSpPr>
          <p:spPr bwMode="auto">
            <a:xfrm>
              <a:off x="2772" y="2619"/>
              <a:ext cx="111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99" name="Rectangle 71"/>
            <p:cNvSpPr>
              <a:spLocks noChangeArrowheads="1"/>
            </p:cNvSpPr>
            <p:nvPr/>
          </p:nvSpPr>
          <p:spPr bwMode="auto">
            <a:xfrm>
              <a:off x="2894" y="2618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0" name="Rectangle 72" descr="20%"/>
            <p:cNvSpPr>
              <a:spLocks noChangeArrowheads="1"/>
            </p:cNvSpPr>
            <p:nvPr/>
          </p:nvSpPr>
          <p:spPr bwMode="auto">
            <a:xfrm>
              <a:off x="2772" y="2482"/>
              <a:ext cx="347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601" name="Line 73" descr="5%"/>
            <p:cNvSpPr>
              <a:spLocks noChangeShapeType="1"/>
            </p:cNvSpPr>
            <p:nvPr/>
          </p:nvSpPr>
          <p:spPr bwMode="auto">
            <a:xfrm>
              <a:off x="2772" y="2591"/>
              <a:ext cx="34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602" name="Group 74"/>
          <p:cNvGrpSpPr>
            <a:grpSpLocks/>
          </p:cNvGrpSpPr>
          <p:nvPr/>
        </p:nvGrpSpPr>
        <p:grpSpPr bwMode="auto">
          <a:xfrm>
            <a:off x="1122363" y="4900613"/>
            <a:ext cx="358775" cy="371475"/>
            <a:chOff x="2930" y="2753"/>
            <a:chExt cx="226" cy="234"/>
          </a:xfrm>
        </p:grpSpPr>
        <p:sp>
          <p:nvSpPr>
            <p:cNvPr id="22603" name="Freeform 75"/>
            <p:cNvSpPr>
              <a:spLocks/>
            </p:cNvSpPr>
            <p:nvPr/>
          </p:nvSpPr>
          <p:spPr bwMode="auto">
            <a:xfrm>
              <a:off x="2930" y="2753"/>
              <a:ext cx="226" cy="234"/>
            </a:xfrm>
            <a:custGeom>
              <a:avLst/>
              <a:gdLst/>
              <a:ahLst/>
              <a:cxnLst>
                <a:cxn ang="0">
                  <a:pos x="220" y="234"/>
                </a:cxn>
                <a:cxn ang="0">
                  <a:pos x="1" y="234"/>
                </a:cxn>
                <a:cxn ang="0">
                  <a:pos x="1" y="139"/>
                </a:cxn>
                <a:cxn ang="0">
                  <a:pos x="1" y="6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6" y="3"/>
                </a:cxn>
                <a:cxn ang="0">
                  <a:pos x="226" y="139"/>
                </a:cxn>
                <a:cxn ang="0">
                  <a:pos x="220" y="139"/>
                </a:cxn>
                <a:cxn ang="0">
                  <a:pos x="220" y="234"/>
                </a:cxn>
              </a:cxnLst>
              <a:rect l="0" t="0" r="r" b="b"/>
              <a:pathLst>
                <a:path w="226" h="234">
                  <a:moveTo>
                    <a:pt x="220" y="234"/>
                  </a:moveTo>
                  <a:lnTo>
                    <a:pt x="1" y="234"/>
                  </a:lnTo>
                  <a:lnTo>
                    <a:pt x="1" y="139"/>
                  </a:lnTo>
                  <a:lnTo>
                    <a:pt x="1" y="6"/>
                  </a:ln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6" y="3"/>
                  </a:lnTo>
                  <a:lnTo>
                    <a:pt x="226" y="139"/>
                  </a:lnTo>
                  <a:lnTo>
                    <a:pt x="220" y="139"/>
                  </a:lnTo>
                  <a:lnTo>
                    <a:pt x="220" y="2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4" name="Rectangle 76"/>
            <p:cNvSpPr>
              <a:spLocks noChangeArrowheads="1"/>
            </p:cNvSpPr>
            <p:nvPr/>
          </p:nvSpPr>
          <p:spPr bwMode="auto">
            <a:xfrm>
              <a:off x="2931" y="2892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5" name="Rectangle 77" descr="20%"/>
            <p:cNvSpPr>
              <a:spLocks noChangeArrowheads="1"/>
            </p:cNvSpPr>
            <p:nvPr/>
          </p:nvSpPr>
          <p:spPr bwMode="auto">
            <a:xfrm>
              <a:off x="2931" y="2756"/>
              <a:ext cx="225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606" name="Line 78" descr="5%"/>
            <p:cNvSpPr>
              <a:spLocks noChangeShapeType="1"/>
            </p:cNvSpPr>
            <p:nvPr/>
          </p:nvSpPr>
          <p:spPr bwMode="auto">
            <a:xfrm>
              <a:off x="2931" y="2865"/>
              <a:ext cx="22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607" name="Group 79"/>
          <p:cNvGrpSpPr>
            <a:grpSpLocks/>
          </p:cNvGrpSpPr>
          <p:nvPr/>
        </p:nvGrpSpPr>
        <p:grpSpPr bwMode="auto">
          <a:xfrm>
            <a:off x="1119188" y="4749800"/>
            <a:ext cx="184150" cy="371475"/>
            <a:chOff x="2894" y="3059"/>
            <a:chExt cx="116" cy="234"/>
          </a:xfrm>
        </p:grpSpPr>
        <p:sp>
          <p:nvSpPr>
            <p:cNvPr id="22608" name="Freeform 80"/>
            <p:cNvSpPr>
              <a:spLocks/>
            </p:cNvSpPr>
            <p:nvPr/>
          </p:nvSpPr>
          <p:spPr bwMode="auto">
            <a:xfrm>
              <a:off x="2894" y="3059"/>
              <a:ext cx="115" cy="234"/>
            </a:xfrm>
            <a:custGeom>
              <a:avLst/>
              <a:gdLst/>
              <a:ahLst/>
              <a:cxnLst>
                <a:cxn ang="0">
                  <a:pos x="115" y="141"/>
                </a:cxn>
                <a:cxn ang="0">
                  <a:pos x="115" y="234"/>
                </a:cxn>
                <a:cxn ang="0">
                  <a:pos x="1" y="234"/>
                </a:cxn>
                <a:cxn ang="0">
                  <a:pos x="1" y="139"/>
                </a:cxn>
                <a:cxn ang="0">
                  <a:pos x="1" y="6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15" y="3"/>
                </a:cxn>
                <a:cxn ang="0">
                  <a:pos x="115" y="4"/>
                </a:cxn>
                <a:cxn ang="0">
                  <a:pos x="115" y="118"/>
                </a:cxn>
                <a:cxn ang="0">
                  <a:pos x="115" y="141"/>
                </a:cxn>
              </a:cxnLst>
              <a:rect l="0" t="0" r="r" b="b"/>
              <a:pathLst>
                <a:path w="115" h="234">
                  <a:moveTo>
                    <a:pt x="115" y="141"/>
                  </a:moveTo>
                  <a:lnTo>
                    <a:pt x="115" y="234"/>
                  </a:lnTo>
                  <a:lnTo>
                    <a:pt x="1" y="234"/>
                  </a:lnTo>
                  <a:lnTo>
                    <a:pt x="1" y="139"/>
                  </a:lnTo>
                  <a:lnTo>
                    <a:pt x="1" y="6"/>
                  </a:ln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15" y="3"/>
                  </a:lnTo>
                  <a:lnTo>
                    <a:pt x="115" y="4"/>
                  </a:lnTo>
                  <a:lnTo>
                    <a:pt x="115" y="118"/>
                  </a:lnTo>
                  <a:lnTo>
                    <a:pt x="115" y="14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9" name="Rectangle 81"/>
            <p:cNvSpPr>
              <a:spLocks noChangeArrowheads="1"/>
            </p:cNvSpPr>
            <p:nvPr/>
          </p:nvSpPr>
          <p:spPr bwMode="auto">
            <a:xfrm>
              <a:off x="2895" y="3198"/>
              <a:ext cx="115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10" name="Rectangle 82" descr="20%"/>
            <p:cNvSpPr>
              <a:spLocks noChangeArrowheads="1"/>
            </p:cNvSpPr>
            <p:nvPr/>
          </p:nvSpPr>
          <p:spPr bwMode="auto">
            <a:xfrm>
              <a:off x="2895" y="3062"/>
              <a:ext cx="115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611" name="Line 83" descr="5%"/>
            <p:cNvSpPr>
              <a:spLocks noChangeShapeType="1"/>
            </p:cNvSpPr>
            <p:nvPr/>
          </p:nvSpPr>
          <p:spPr bwMode="auto">
            <a:xfrm>
              <a:off x="2895" y="3171"/>
              <a:ext cx="1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612" name="AutoShape 84"/>
          <p:cNvSpPr>
            <a:spLocks noChangeArrowheads="1"/>
          </p:cNvSpPr>
          <p:nvPr/>
        </p:nvSpPr>
        <p:spPr bwMode="auto">
          <a:xfrm rot="9410180">
            <a:off x="2197100" y="5268913"/>
            <a:ext cx="503238" cy="287337"/>
          </a:xfrm>
          <a:prstGeom prst="rightArrow">
            <a:avLst>
              <a:gd name="adj1" fmla="val 35019"/>
              <a:gd name="adj2" fmla="val 7679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13" name="AutoShape 85"/>
          <p:cNvSpPr>
            <a:spLocks noChangeArrowheads="1"/>
          </p:cNvSpPr>
          <p:nvPr/>
        </p:nvSpPr>
        <p:spPr bwMode="auto">
          <a:xfrm rot="9410180">
            <a:off x="2012950" y="5118100"/>
            <a:ext cx="503238" cy="287338"/>
          </a:xfrm>
          <a:prstGeom prst="rightArrow">
            <a:avLst>
              <a:gd name="adj1" fmla="val 35019"/>
              <a:gd name="adj2" fmla="val 7679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14" name="AutoShape 86"/>
          <p:cNvSpPr>
            <a:spLocks noChangeArrowheads="1"/>
          </p:cNvSpPr>
          <p:nvPr/>
        </p:nvSpPr>
        <p:spPr bwMode="auto">
          <a:xfrm rot="9410180">
            <a:off x="1828800" y="4964113"/>
            <a:ext cx="503238" cy="287337"/>
          </a:xfrm>
          <a:prstGeom prst="rightArrow">
            <a:avLst>
              <a:gd name="adj1" fmla="val 35019"/>
              <a:gd name="adj2" fmla="val 7679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15" name="AutoShape 87"/>
          <p:cNvSpPr>
            <a:spLocks noChangeArrowheads="1"/>
          </p:cNvSpPr>
          <p:nvPr/>
        </p:nvSpPr>
        <p:spPr bwMode="auto">
          <a:xfrm rot="9410180">
            <a:off x="1651000" y="4813300"/>
            <a:ext cx="503238" cy="287338"/>
          </a:xfrm>
          <a:prstGeom prst="rightArrow">
            <a:avLst>
              <a:gd name="adj1" fmla="val 35019"/>
              <a:gd name="adj2" fmla="val 7679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16" name="AutoShape 88"/>
          <p:cNvSpPr>
            <a:spLocks noChangeArrowheads="1"/>
          </p:cNvSpPr>
          <p:nvPr/>
        </p:nvSpPr>
        <p:spPr bwMode="auto">
          <a:xfrm rot="9410180">
            <a:off x="1460500" y="4665663"/>
            <a:ext cx="503238" cy="287337"/>
          </a:xfrm>
          <a:prstGeom prst="rightArrow">
            <a:avLst>
              <a:gd name="adj1" fmla="val 35019"/>
              <a:gd name="adj2" fmla="val 7679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17" name="AutoShape 89"/>
          <p:cNvSpPr>
            <a:spLocks noChangeArrowheads="1"/>
          </p:cNvSpPr>
          <p:nvPr/>
        </p:nvSpPr>
        <p:spPr bwMode="auto">
          <a:xfrm rot="9410180">
            <a:off x="1285875" y="4513263"/>
            <a:ext cx="503238" cy="287337"/>
          </a:xfrm>
          <a:prstGeom prst="rightArrow">
            <a:avLst>
              <a:gd name="adj1" fmla="val 35019"/>
              <a:gd name="adj2" fmla="val 7679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618" name="Group 90"/>
          <p:cNvGrpSpPr>
            <a:grpSpLocks/>
          </p:cNvGrpSpPr>
          <p:nvPr/>
        </p:nvGrpSpPr>
        <p:grpSpPr bwMode="auto">
          <a:xfrm rot="5400000">
            <a:off x="995362" y="3327401"/>
            <a:ext cx="455613" cy="214312"/>
            <a:chOff x="2381" y="1389"/>
            <a:chExt cx="691" cy="135"/>
          </a:xfrm>
        </p:grpSpPr>
        <p:sp>
          <p:nvSpPr>
            <p:cNvPr id="22619" name="Freeform 91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0" name="Rectangle 92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1" name="Line 93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622" name="Group 94"/>
          <p:cNvGrpSpPr>
            <a:grpSpLocks/>
          </p:cNvGrpSpPr>
          <p:nvPr/>
        </p:nvGrpSpPr>
        <p:grpSpPr bwMode="auto">
          <a:xfrm>
            <a:off x="7920038" y="5653088"/>
            <a:ext cx="107950" cy="214312"/>
            <a:chOff x="2381" y="1389"/>
            <a:chExt cx="691" cy="135"/>
          </a:xfrm>
        </p:grpSpPr>
        <p:sp>
          <p:nvSpPr>
            <p:cNvPr id="22623" name="Freeform 95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4" name="Rectangle 96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5" name="Line 97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626" name="Group 98"/>
          <p:cNvGrpSpPr>
            <a:grpSpLocks/>
          </p:cNvGrpSpPr>
          <p:nvPr/>
        </p:nvGrpSpPr>
        <p:grpSpPr bwMode="auto">
          <a:xfrm rot="5400000">
            <a:off x="7596188" y="5211763"/>
            <a:ext cx="1096962" cy="214312"/>
            <a:chOff x="2381" y="1389"/>
            <a:chExt cx="691" cy="135"/>
          </a:xfrm>
        </p:grpSpPr>
        <p:sp>
          <p:nvSpPr>
            <p:cNvPr id="22627" name="Freeform 99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8" name="Rectangle 100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9" name="Line 101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630" name="Group 102"/>
          <p:cNvGrpSpPr>
            <a:grpSpLocks/>
          </p:cNvGrpSpPr>
          <p:nvPr/>
        </p:nvGrpSpPr>
        <p:grpSpPr bwMode="auto">
          <a:xfrm rot="5400000">
            <a:off x="7596188" y="4138613"/>
            <a:ext cx="1096962" cy="214312"/>
            <a:chOff x="2381" y="1389"/>
            <a:chExt cx="691" cy="135"/>
          </a:xfrm>
        </p:grpSpPr>
        <p:sp>
          <p:nvSpPr>
            <p:cNvPr id="22631" name="Freeform 103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2" name="Rectangle 104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3" name="Line 105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634" name="Group 106"/>
          <p:cNvGrpSpPr>
            <a:grpSpLocks/>
          </p:cNvGrpSpPr>
          <p:nvPr/>
        </p:nvGrpSpPr>
        <p:grpSpPr bwMode="auto">
          <a:xfrm rot="5400000">
            <a:off x="7916862" y="3355976"/>
            <a:ext cx="455613" cy="214312"/>
            <a:chOff x="2381" y="1389"/>
            <a:chExt cx="691" cy="135"/>
          </a:xfrm>
        </p:grpSpPr>
        <p:sp>
          <p:nvSpPr>
            <p:cNvPr id="22635" name="Freeform 107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6" name="Rectangle 108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7" name="Line 109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2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2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2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2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2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2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6" grpId="0" build="p"/>
      <p:bldP spid="22612" grpId="0" animBg="1"/>
      <p:bldP spid="22613" grpId="0" animBg="1"/>
      <p:bldP spid="22614" grpId="0" animBg="1"/>
      <p:bldP spid="22615" grpId="0" animBg="1"/>
      <p:bldP spid="22616" grpId="0" animBg="1"/>
      <p:bldP spid="226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0ECFB-8B88-4CC7-9774-0E18D9003124}" type="slidenum">
              <a:rPr lang="en-US"/>
              <a:pPr/>
              <a:t>15</a:t>
            </a:fld>
            <a:endParaRPr lang="en-US"/>
          </a:p>
        </p:txBody>
      </p:sp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1116013" y="3213100"/>
            <a:ext cx="7127875" cy="2663825"/>
            <a:chOff x="703" y="2024"/>
            <a:chExt cx="4490" cy="1678"/>
          </a:xfrm>
        </p:grpSpPr>
        <p:sp>
          <p:nvSpPr>
            <p:cNvPr id="23555" name="Rectangle 3"/>
            <p:cNvSpPr>
              <a:spLocks noChangeArrowheads="1"/>
            </p:cNvSpPr>
            <p:nvPr/>
          </p:nvSpPr>
          <p:spPr bwMode="auto">
            <a:xfrm>
              <a:off x="703" y="2024"/>
              <a:ext cx="4490" cy="1678"/>
            </a:xfrm>
            <a:prstGeom prst="rect">
              <a:avLst/>
            </a:prstGeom>
            <a:solidFill>
              <a:srgbClr val="993300">
                <a:alpha val="75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>
              <a:off x="703" y="2024"/>
              <a:ext cx="4490" cy="1678"/>
            </a:xfrm>
            <a:prstGeom prst="rect">
              <a:avLst/>
            </a:prstGeom>
            <a:solidFill>
              <a:schemeClr val="tx1">
                <a:alpha val="64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57" name="Line 5"/>
            <p:cNvSpPr>
              <a:spLocks noChangeShapeType="1"/>
            </p:cNvSpPr>
            <p:nvPr/>
          </p:nvSpPr>
          <p:spPr bwMode="auto">
            <a:xfrm>
              <a:off x="703" y="2024"/>
              <a:ext cx="0" cy="16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58" name="Line 6"/>
            <p:cNvSpPr>
              <a:spLocks noChangeShapeType="1"/>
            </p:cNvSpPr>
            <p:nvPr/>
          </p:nvSpPr>
          <p:spPr bwMode="auto">
            <a:xfrm>
              <a:off x="703" y="3702"/>
              <a:ext cx="44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5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Full Shingle Installation</a:t>
            </a: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91513" cy="1316038"/>
          </a:xfrm>
        </p:spPr>
        <p:txBody>
          <a:bodyPr/>
          <a:lstStyle/>
          <a:p>
            <a:r>
              <a:rPr lang="en-US"/>
              <a:t>Full shingles are now installed across the roof, but in a vertical pattern.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1116013" y="5805488"/>
            <a:ext cx="3671887" cy="714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 rot="-5400000">
            <a:off x="-143668" y="4472781"/>
            <a:ext cx="2590800" cy="714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4787900" y="5807075"/>
            <a:ext cx="3455988" cy="698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564" name="Group 12"/>
          <p:cNvGrpSpPr>
            <a:grpSpLocks/>
          </p:cNvGrpSpPr>
          <p:nvPr/>
        </p:nvGrpSpPr>
        <p:grpSpPr bwMode="auto">
          <a:xfrm rot="5400000">
            <a:off x="674688" y="5221288"/>
            <a:ext cx="1096962" cy="214312"/>
            <a:chOff x="2381" y="1389"/>
            <a:chExt cx="691" cy="135"/>
          </a:xfrm>
        </p:grpSpPr>
        <p:sp>
          <p:nvSpPr>
            <p:cNvPr id="23565" name="Freeform 13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6" name="Rectangle 14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7" name="Line 15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568" name="Group 16"/>
          <p:cNvGrpSpPr>
            <a:grpSpLocks/>
          </p:cNvGrpSpPr>
          <p:nvPr/>
        </p:nvGrpSpPr>
        <p:grpSpPr bwMode="auto">
          <a:xfrm rot="5400000">
            <a:off x="674688" y="4119563"/>
            <a:ext cx="1096962" cy="214312"/>
            <a:chOff x="2381" y="1389"/>
            <a:chExt cx="691" cy="135"/>
          </a:xfrm>
        </p:grpSpPr>
        <p:sp>
          <p:nvSpPr>
            <p:cNvPr id="23569" name="Freeform 17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0" name="Rectangle 18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Line 19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573" name="Group 21"/>
          <p:cNvGrpSpPr>
            <a:grpSpLocks/>
          </p:cNvGrpSpPr>
          <p:nvPr/>
        </p:nvGrpSpPr>
        <p:grpSpPr bwMode="auto">
          <a:xfrm>
            <a:off x="1331913" y="5662613"/>
            <a:ext cx="1096962" cy="214312"/>
            <a:chOff x="1528" y="3566"/>
            <a:chExt cx="691" cy="135"/>
          </a:xfrm>
        </p:grpSpPr>
        <p:sp>
          <p:nvSpPr>
            <p:cNvPr id="23574" name="Freeform 22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5" name="Rectangle 23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6" name="Line 24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577" name="Group 25"/>
          <p:cNvGrpSpPr>
            <a:grpSpLocks/>
          </p:cNvGrpSpPr>
          <p:nvPr/>
        </p:nvGrpSpPr>
        <p:grpSpPr bwMode="auto">
          <a:xfrm>
            <a:off x="2428875" y="5662613"/>
            <a:ext cx="1096963" cy="214312"/>
            <a:chOff x="1528" y="3566"/>
            <a:chExt cx="691" cy="135"/>
          </a:xfrm>
        </p:grpSpPr>
        <p:sp>
          <p:nvSpPr>
            <p:cNvPr id="23578" name="Freeform 26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9" name="Rectangle 27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80" name="Line 28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581" name="Group 29"/>
          <p:cNvGrpSpPr>
            <a:grpSpLocks/>
          </p:cNvGrpSpPr>
          <p:nvPr/>
        </p:nvGrpSpPr>
        <p:grpSpPr bwMode="auto">
          <a:xfrm>
            <a:off x="3527425" y="5662613"/>
            <a:ext cx="1096963" cy="214312"/>
            <a:chOff x="1528" y="3566"/>
            <a:chExt cx="691" cy="135"/>
          </a:xfrm>
        </p:grpSpPr>
        <p:sp>
          <p:nvSpPr>
            <p:cNvPr id="23582" name="Freeform 30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83" name="Rectangle 31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84" name="Line 32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585" name="Group 33"/>
          <p:cNvGrpSpPr>
            <a:grpSpLocks/>
          </p:cNvGrpSpPr>
          <p:nvPr/>
        </p:nvGrpSpPr>
        <p:grpSpPr bwMode="auto">
          <a:xfrm>
            <a:off x="4624388" y="5662613"/>
            <a:ext cx="1096962" cy="214312"/>
            <a:chOff x="1528" y="3566"/>
            <a:chExt cx="691" cy="135"/>
          </a:xfrm>
        </p:grpSpPr>
        <p:sp>
          <p:nvSpPr>
            <p:cNvPr id="23586" name="Freeform 34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87" name="Rectangle 35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88" name="Line 36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589" name="Group 37"/>
          <p:cNvGrpSpPr>
            <a:grpSpLocks/>
          </p:cNvGrpSpPr>
          <p:nvPr/>
        </p:nvGrpSpPr>
        <p:grpSpPr bwMode="auto">
          <a:xfrm>
            <a:off x="5722938" y="5662613"/>
            <a:ext cx="1096962" cy="214312"/>
            <a:chOff x="1528" y="3566"/>
            <a:chExt cx="691" cy="135"/>
          </a:xfrm>
        </p:grpSpPr>
        <p:sp>
          <p:nvSpPr>
            <p:cNvPr id="23590" name="Freeform 38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91" name="Rectangle 39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92" name="Line 40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593" name="Group 41"/>
          <p:cNvGrpSpPr>
            <a:grpSpLocks/>
          </p:cNvGrpSpPr>
          <p:nvPr/>
        </p:nvGrpSpPr>
        <p:grpSpPr bwMode="auto">
          <a:xfrm>
            <a:off x="6813550" y="5662613"/>
            <a:ext cx="1096963" cy="214312"/>
            <a:chOff x="1528" y="3566"/>
            <a:chExt cx="691" cy="135"/>
          </a:xfrm>
        </p:grpSpPr>
        <p:sp>
          <p:nvSpPr>
            <p:cNvPr id="23594" name="Freeform 42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95" name="Rectangle 43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96" name="Line 44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597" name="Group 45"/>
          <p:cNvGrpSpPr>
            <a:grpSpLocks/>
          </p:cNvGrpSpPr>
          <p:nvPr/>
        </p:nvGrpSpPr>
        <p:grpSpPr bwMode="auto">
          <a:xfrm>
            <a:off x="1116013" y="5516563"/>
            <a:ext cx="1096962" cy="368300"/>
            <a:chOff x="2381" y="1570"/>
            <a:chExt cx="691" cy="232"/>
          </a:xfrm>
        </p:grpSpPr>
        <p:sp>
          <p:nvSpPr>
            <p:cNvPr id="23598" name="Freeform 46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99" name="Rectangle 47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00" name="Rectangle 48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01" name="Rectangle 49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02" name="Rectangle 50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603" name="Line 51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604" name="Group 52"/>
          <p:cNvGrpSpPr>
            <a:grpSpLocks/>
          </p:cNvGrpSpPr>
          <p:nvPr/>
        </p:nvGrpSpPr>
        <p:grpSpPr bwMode="auto">
          <a:xfrm>
            <a:off x="1122363" y="5353050"/>
            <a:ext cx="909637" cy="376238"/>
            <a:chOff x="2499" y="1929"/>
            <a:chExt cx="573" cy="237"/>
          </a:xfrm>
        </p:grpSpPr>
        <p:sp>
          <p:nvSpPr>
            <p:cNvPr id="23605" name="Freeform 53"/>
            <p:cNvSpPr>
              <a:spLocks/>
            </p:cNvSpPr>
            <p:nvPr/>
          </p:nvSpPr>
          <p:spPr bwMode="auto">
            <a:xfrm>
              <a:off x="2499" y="1929"/>
              <a:ext cx="573" cy="237"/>
            </a:xfrm>
            <a:custGeom>
              <a:avLst/>
              <a:gdLst/>
              <a:ahLst/>
              <a:cxnLst>
                <a:cxn ang="0">
                  <a:pos x="567" y="235"/>
                </a:cxn>
                <a:cxn ang="0">
                  <a:pos x="348" y="235"/>
                </a:cxn>
                <a:cxn ang="0">
                  <a:pos x="348" y="140"/>
                </a:cxn>
                <a:cxn ang="0">
                  <a:pos x="337" y="140"/>
                </a:cxn>
                <a:cxn ang="0">
                  <a:pos x="337" y="236"/>
                </a:cxn>
                <a:cxn ang="0">
                  <a:pos x="118" y="236"/>
                </a:cxn>
                <a:cxn ang="0">
                  <a:pos x="118" y="140"/>
                </a:cxn>
                <a:cxn ang="0">
                  <a:pos x="107" y="140"/>
                </a:cxn>
                <a:cxn ang="0">
                  <a:pos x="107" y="235"/>
                </a:cxn>
                <a:cxn ang="0">
                  <a:pos x="0" y="237"/>
                </a:cxn>
                <a:cxn ang="0">
                  <a:pos x="0" y="137"/>
                </a:cxn>
                <a:cxn ang="0">
                  <a:pos x="0" y="137"/>
                </a:cxn>
                <a:cxn ang="0">
                  <a:pos x="0" y="0"/>
                </a:cxn>
                <a:cxn ang="0">
                  <a:pos x="573" y="4"/>
                </a:cxn>
                <a:cxn ang="0">
                  <a:pos x="573" y="140"/>
                </a:cxn>
                <a:cxn ang="0">
                  <a:pos x="567" y="140"/>
                </a:cxn>
                <a:cxn ang="0">
                  <a:pos x="567" y="235"/>
                </a:cxn>
              </a:cxnLst>
              <a:rect l="0" t="0" r="r" b="b"/>
              <a:pathLst>
                <a:path w="573" h="237">
                  <a:moveTo>
                    <a:pt x="567" y="235"/>
                  </a:moveTo>
                  <a:lnTo>
                    <a:pt x="348" y="235"/>
                  </a:lnTo>
                  <a:lnTo>
                    <a:pt x="348" y="140"/>
                  </a:lnTo>
                  <a:lnTo>
                    <a:pt x="337" y="140"/>
                  </a:lnTo>
                  <a:lnTo>
                    <a:pt x="337" y="236"/>
                  </a:lnTo>
                  <a:lnTo>
                    <a:pt x="118" y="236"/>
                  </a:lnTo>
                  <a:lnTo>
                    <a:pt x="118" y="140"/>
                  </a:lnTo>
                  <a:lnTo>
                    <a:pt x="107" y="140"/>
                  </a:lnTo>
                  <a:lnTo>
                    <a:pt x="107" y="235"/>
                  </a:lnTo>
                  <a:lnTo>
                    <a:pt x="0" y="237"/>
                  </a:lnTo>
                  <a:lnTo>
                    <a:pt x="0" y="137"/>
                  </a:lnTo>
                  <a:lnTo>
                    <a:pt x="0" y="137"/>
                  </a:lnTo>
                  <a:lnTo>
                    <a:pt x="0" y="0"/>
                  </a:lnTo>
                  <a:lnTo>
                    <a:pt x="573" y="4"/>
                  </a:lnTo>
                  <a:lnTo>
                    <a:pt x="573" y="140"/>
                  </a:lnTo>
                  <a:lnTo>
                    <a:pt x="567" y="140"/>
                  </a:lnTo>
                  <a:lnTo>
                    <a:pt x="567" y="23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06" name="Rectangle 54"/>
            <p:cNvSpPr>
              <a:spLocks noChangeArrowheads="1"/>
            </p:cNvSpPr>
            <p:nvPr/>
          </p:nvSpPr>
          <p:spPr bwMode="auto">
            <a:xfrm>
              <a:off x="2500" y="2069"/>
              <a:ext cx="106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07" name="Rectangle 55"/>
            <p:cNvSpPr>
              <a:spLocks noChangeArrowheads="1"/>
            </p:cNvSpPr>
            <p:nvPr/>
          </p:nvSpPr>
          <p:spPr bwMode="auto">
            <a:xfrm>
              <a:off x="2617" y="2070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08" name="Rectangle 56"/>
            <p:cNvSpPr>
              <a:spLocks noChangeArrowheads="1"/>
            </p:cNvSpPr>
            <p:nvPr/>
          </p:nvSpPr>
          <p:spPr bwMode="auto">
            <a:xfrm>
              <a:off x="2847" y="2069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09" name="Rectangle 57" descr="20%"/>
            <p:cNvSpPr>
              <a:spLocks noChangeArrowheads="1"/>
            </p:cNvSpPr>
            <p:nvPr/>
          </p:nvSpPr>
          <p:spPr bwMode="auto">
            <a:xfrm>
              <a:off x="2499" y="1933"/>
              <a:ext cx="573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610" name="Line 58" descr="5%"/>
            <p:cNvSpPr>
              <a:spLocks noChangeShapeType="1"/>
            </p:cNvSpPr>
            <p:nvPr/>
          </p:nvSpPr>
          <p:spPr bwMode="auto">
            <a:xfrm>
              <a:off x="2501" y="2042"/>
              <a:ext cx="57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611" name="Group 59"/>
          <p:cNvGrpSpPr>
            <a:grpSpLocks/>
          </p:cNvGrpSpPr>
          <p:nvPr/>
        </p:nvGrpSpPr>
        <p:grpSpPr bwMode="auto">
          <a:xfrm>
            <a:off x="1122363" y="5203825"/>
            <a:ext cx="728662" cy="369888"/>
            <a:chOff x="2613" y="2219"/>
            <a:chExt cx="459" cy="233"/>
          </a:xfrm>
        </p:grpSpPr>
        <p:sp>
          <p:nvSpPr>
            <p:cNvPr id="23612" name="Freeform 60"/>
            <p:cNvSpPr>
              <a:spLocks/>
            </p:cNvSpPr>
            <p:nvPr/>
          </p:nvSpPr>
          <p:spPr bwMode="auto">
            <a:xfrm>
              <a:off x="2615" y="2219"/>
              <a:ext cx="457" cy="233"/>
            </a:xfrm>
            <a:custGeom>
              <a:avLst/>
              <a:gdLst/>
              <a:ahLst/>
              <a:cxnLst>
                <a:cxn ang="0">
                  <a:pos x="451" y="232"/>
                </a:cxn>
                <a:cxn ang="0">
                  <a:pos x="232" y="232"/>
                </a:cxn>
                <a:cxn ang="0">
                  <a:pos x="232" y="137"/>
                </a:cxn>
                <a:cxn ang="0">
                  <a:pos x="221" y="137"/>
                </a:cxn>
                <a:cxn ang="0">
                  <a:pos x="221" y="233"/>
                </a:cxn>
                <a:cxn ang="0">
                  <a:pos x="2" y="233"/>
                </a:cxn>
                <a:cxn ang="0">
                  <a:pos x="2" y="137"/>
                </a:cxn>
                <a:cxn ang="0">
                  <a:pos x="0" y="120"/>
                </a:cxn>
                <a:cxn ang="0">
                  <a:pos x="0" y="88"/>
                </a:cxn>
                <a:cxn ang="0">
                  <a:pos x="0" y="67"/>
                </a:cxn>
                <a:cxn ang="0">
                  <a:pos x="1" y="36"/>
                </a:cxn>
                <a:cxn ang="0">
                  <a:pos x="0" y="25"/>
                </a:cxn>
                <a:cxn ang="0">
                  <a:pos x="1" y="0"/>
                </a:cxn>
                <a:cxn ang="0">
                  <a:pos x="457" y="1"/>
                </a:cxn>
                <a:cxn ang="0">
                  <a:pos x="457" y="137"/>
                </a:cxn>
                <a:cxn ang="0">
                  <a:pos x="451" y="137"/>
                </a:cxn>
                <a:cxn ang="0">
                  <a:pos x="451" y="232"/>
                </a:cxn>
              </a:cxnLst>
              <a:rect l="0" t="0" r="r" b="b"/>
              <a:pathLst>
                <a:path w="457" h="233">
                  <a:moveTo>
                    <a:pt x="451" y="232"/>
                  </a:moveTo>
                  <a:lnTo>
                    <a:pt x="232" y="232"/>
                  </a:lnTo>
                  <a:lnTo>
                    <a:pt x="232" y="137"/>
                  </a:lnTo>
                  <a:lnTo>
                    <a:pt x="221" y="137"/>
                  </a:lnTo>
                  <a:lnTo>
                    <a:pt x="221" y="233"/>
                  </a:lnTo>
                  <a:lnTo>
                    <a:pt x="2" y="233"/>
                  </a:lnTo>
                  <a:lnTo>
                    <a:pt x="2" y="137"/>
                  </a:lnTo>
                  <a:lnTo>
                    <a:pt x="0" y="120"/>
                  </a:lnTo>
                  <a:lnTo>
                    <a:pt x="0" y="88"/>
                  </a:lnTo>
                  <a:lnTo>
                    <a:pt x="0" y="67"/>
                  </a:lnTo>
                  <a:lnTo>
                    <a:pt x="1" y="36"/>
                  </a:lnTo>
                  <a:lnTo>
                    <a:pt x="0" y="25"/>
                  </a:lnTo>
                  <a:lnTo>
                    <a:pt x="1" y="0"/>
                  </a:lnTo>
                  <a:lnTo>
                    <a:pt x="457" y="1"/>
                  </a:lnTo>
                  <a:lnTo>
                    <a:pt x="457" y="137"/>
                  </a:lnTo>
                  <a:lnTo>
                    <a:pt x="451" y="137"/>
                  </a:lnTo>
                  <a:lnTo>
                    <a:pt x="451" y="2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13" name="Rectangle 61"/>
            <p:cNvSpPr>
              <a:spLocks noChangeArrowheads="1"/>
            </p:cNvSpPr>
            <p:nvPr/>
          </p:nvSpPr>
          <p:spPr bwMode="auto">
            <a:xfrm>
              <a:off x="2617" y="235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14" name="Rectangle 62"/>
            <p:cNvSpPr>
              <a:spLocks noChangeArrowheads="1"/>
            </p:cNvSpPr>
            <p:nvPr/>
          </p:nvSpPr>
          <p:spPr bwMode="auto">
            <a:xfrm>
              <a:off x="2847" y="235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15" name="Rectangle 63" descr="20%"/>
            <p:cNvSpPr>
              <a:spLocks noChangeArrowheads="1"/>
            </p:cNvSpPr>
            <p:nvPr/>
          </p:nvSpPr>
          <p:spPr bwMode="auto">
            <a:xfrm>
              <a:off x="2613" y="2220"/>
              <a:ext cx="459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616" name="Freeform 64" descr="5%"/>
            <p:cNvSpPr>
              <a:spLocks/>
            </p:cNvSpPr>
            <p:nvPr/>
          </p:nvSpPr>
          <p:spPr bwMode="auto">
            <a:xfrm>
              <a:off x="2621" y="2328"/>
              <a:ext cx="45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1" y="2"/>
                </a:cxn>
              </a:cxnLst>
              <a:rect l="0" t="0" r="r" b="b"/>
              <a:pathLst>
                <a:path w="451" h="2">
                  <a:moveTo>
                    <a:pt x="0" y="0"/>
                  </a:moveTo>
                  <a:lnTo>
                    <a:pt x="451" y="2"/>
                  </a:lnTo>
                </a:path>
              </a:pathLst>
            </a:custGeom>
            <a:pattFill prst="pct5">
              <a:fgClr>
                <a:srgbClr val="000000"/>
              </a:fgClr>
              <a:bgClr>
                <a:srgbClr val="FFFFFF"/>
              </a:bgClr>
            </a:pattFill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617" name="Group 65"/>
          <p:cNvGrpSpPr>
            <a:grpSpLocks/>
          </p:cNvGrpSpPr>
          <p:nvPr/>
        </p:nvGrpSpPr>
        <p:grpSpPr bwMode="auto">
          <a:xfrm>
            <a:off x="1125538" y="5053013"/>
            <a:ext cx="550862" cy="369887"/>
            <a:chOff x="2772" y="2481"/>
            <a:chExt cx="347" cy="233"/>
          </a:xfrm>
        </p:grpSpPr>
        <p:sp>
          <p:nvSpPr>
            <p:cNvPr id="23618" name="Freeform 66"/>
            <p:cNvSpPr>
              <a:spLocks/>
            </p:cNvSpPr>
            <p:nvPr/>
          </p:nvSpPr>
          <p:spPr bwMode="auto">
            <a:xfrm>
              <a:off x="2772" y="2481"/>
              <a:ext cx="347" cy="233"/>
            </a:xfrm>
            <a:custGeom>
              <a:avLst/>
              <a:gdLst/>
              <a:ahLst/>
              <a:cxnLst>
                <a:cxn ang="0">
                  <a:pos x="341" y="232"/>
                </a:cxn>
                <a:cxn ang="0">
                  <a:pos x="122" y="232"/>
                </a:cxn>
                <a:cxn ang="0">
                  <a:pos x="122" y="137"/>
                </a:cxn>
                <a:cxn ang="0">
                  <a:pos x="111" y="137"/>
                </a:cxn>
                <a:cxn ang="0">
                  <a:pos x="111" y="233"/>
                </a:cxn>
                <a:cxn ang="0">
                  <a:pos x="0" y="233"/>
                </a:cxn>
                <a:cxn ang="0">
                  <a:pos x="2" y="12"/>
                </a:cxn>
                <a:cxn ang="0">
                  <a:pos x="2" y="6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347" y="1"/>
                </a:cxn>
                <a:cxn ang="0">
                  <a:pos x="347" y="137"/>
                </a:cxn>
                <a:cxn ang="0">
                  <a:pos x="341" y="137"/>
                </a:cxn>
                <a:cxn ang="0">
                  <a:pos x="341" y="232"/>
                </a:cxn>
              </a:cxnLst>
              <a:rect l="0" t="0" r="r" b="b"/>
              <a:pathLst>
                <a:path w="347" h="233">
                  <a:moveTo>
                    <a:pt x="341" y="232"/>
                  </a:moveTo>
                  <a:lnTo>
                    <a:pt x="122" y="232"/>
                  </a:lnTo>
                  <a:lnTo>
                    <a:pt x="122" y="137"/>
                  </a:lnTo>
                  <a:lnTo>
                    <a:pt x="111" y="137"/>
                  </a:lnTo>
                  <a:lnTo>
                    <a:pt x="111" y="233"/>
                  </a:lnTo>
                  <a:lnTo>
                    <a:pt x="0" y="233"/>
                  </a:lnTo>
                  <a:lnTo>
                    <a:pt x="2" y="12"/>
                  </a:lnTo>
                  <a:lnTo>
                    <a:pt x="2" y="6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347" y="1"/>
                  </a:lnTo>
                  <a:lnTo>
                    <a:pt x="347" y="137"/>
                  </a:lnTo>
                  <a:lnTo>
                    <a:pt x="341" y="137"/>
                  </a:lnTo>
                  <a:lnTo>
                    <a:pt x="341" y="2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19" name="Rectangle 67"/>
            <p:cNvSpPr>
              <a:spLocks noChangeArrowheads="1"/>
            </p:cNvSpPr>
            <p:nvPr/>
          </p:nvSpPr>
          <p:spPr bwMode="auto">
            <a:xfrm>
              <a:off x="2772" y="2619"/>
              <a:ext cx="111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20" name="Rectangle 68"/>
            <p:cNvSpPr>
              <a:spLocks noChangeArrowheads="1"/>
            </p:cNvSpPr>
            <p:nvPr/>
          </p:nvSpPr>
          <p:spPr bwMode="auto">
            <a:xfrm>
              <a:off x="2894" y="2618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21" name="Rectangle 69" descr="20%"/>
            <p:cNvSpPr>
              <a:spLocks noChangeArrowheads="1"/>
            </p:cNvSpPr>
            <p:nvPr/>
          </p:nvSpPr>
          <p:spPr bwMode="auto">
            <a:xfrm>
              <a:off x="2772" y="2482"/>
              <a:ext cx="347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622" name="Line 70" descr="5%"/>
            <p:cNvSpPr>
              <a:spLocks noChangeShapeType="1"/>
            </p:cNvSpPr>
            <p:nvPr/>
          </p:nvSpPr>
          <p:spPr bwMode="auto">
            <a:xfrm>
              <a:off x="2772" y="2591"/>
              <a:ext cx="34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623" name="Group 71"/>
          <p:cNvGrpSpPr>
            <a:grpSpLocks/>
          </p:cNvGrpSpPr>
          <p:nvPr/>
        </p:nvGrpSpPr>
        <p:grpSpPr bwMode="auto">
          <a:xfrm>
            <a:off x="1122363" y="4900613"/>
            <a:ext cx="358775" cy="371475"/>
            <a:chOff x="2930" y="2753"/>
            <a:chExt cx="226" cy="234"/>
          </a:xfrm>
        </p:grpSpPr>
        <p:sp>
          <p:nvSpPr>
            <p:cNvPr id="23624" name="Freeform 72"/>
            <p:cNvSpPr>
              <a:spLocks/>
            </p:cNvSpPr>
            <p:nvPr/>
          </p:nvSpPr>
          <p:spPr bwMode="auto">
            <a:xfrm>
              <a:off x="2930" y="2753"/>
              <a:ext cx="226" cy="234"/>
            </a:xfrm>
            <a:custGeom>
              <a:avLst/>
              <a:gdLst/>
              <a:ahLst/>
              <a:cxnLst>
                <a:cxn ang="0">
                  <a:pos x="220" y="234"/>
                </a:cxn>
                <a:cxn ang="0">
                  <a:pos x="1" y="234"/>
                </a:cxn>
                <a:cxn ang="0">
                  <a:pos x="1" y="139"/>
                </a:cxn>
                <a:cxn ang="0">
                  <a:pos x="1" y="6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6" y="3"/>
                </a:cxn>
                <a:cxn ang="0">
                  <a:pos x="226" y="139"/>
                </a:cxn>
                <a:cxn ang="0">
                  <a:pos x="220" y="139"/>
                </a:cxn>
                <a:cxn ang="0">
                  <a:pos x="220" y="234"/>
                </a:cxn>
              </a:cxnLst>
              <a:rect l="0" t="0" r="r" b="b"/>
              <a:pathLst>
                <a:path w="226" h="234">
                  <a:moveTo>
                    <a:pt x="220" y="234"/>
                  </a:moveTo>
                  <a:lnTo>
                    <a:pt x="1" y="234"/>
                  </a:lnTo>
                  <a:lnTo>
                    <a:pt x="1" y="139"/>
                  </a:lnTo>
                  <a:lnTo>
                    <a:pt x="1" y="6"/>
                  </a:ln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6" y="3"/>
                  </a:lnTo>
                  <a:lnTo>
                    <a:pt x="226" y="139"/>
                  </a:lnTo>
                  <a:lnTo>
                    <a:pt x="220" y="139"/>
                  </a:lnTo>
                  <a:lnTo>
                    <a:pt x="220" y="2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25" name="Rectangle 73"/>
            <p:cNvSpPr>
              <a:spLocks noChangeArrowheads="1"/>
            </p:cNvSpPr>
            <p:nvPr/>
          </p:nvSpPr>
          <p:spPr bwMode="auto">
            <a:xfrm>
              <a:off x="2931" y="2892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26" name="Rectangle 74" descr="20%"/>
            <p:cNvSpPr>
              <a:spLocks noChangeArrowheads="1"/>
            </p:cNvSpPr>
            <p:nvPr/>
          </p:nvSpPr>
          <p:spPr bwMode="auto">
            <a:xfrm>
              <a:off x="2931" y="2756"/>
              <a:ext cx="225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627" name="Line 75" descr="5%"/>
            <p:cNvSpPr>
              <a:spLocks noChangeShapeType="1"/>
            </p:cNvSpPr>
            <p:nvPr/>
          </p:nvSpPr>
          <p:spPr bwMode="auto">
            <a:xfrm>
              <a:off x="2931" y="2865"/>
              <a:ext cx="22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628" name="Group 76"/>
          <p:cNvGrpSpPr>
            <a:grpSpLocks/>
          </p:cNvGrpSpPr>
          <p:nvPr/>
        </p:nvGrpSpPr>
        <p:grpSpPr bwMode="auto">
          <a:xfrm>
            <a:off x="1119188" y="4749800"/>
            <a:ext cx="184150" cy="371475"/>
            <a:chOff x="2894" y="3059"/>
            <a:chExt cx="116" cy="234"/>
          </a:xfrm>
        </p:grpSpPr>
        <p:sp>
          <p:nvSpPr>
            <p:cNvPr id="23629" name="Freeform 77"/>
            <p:cNvSpPr>
              <a:spLocks/>
            </p:cNvSpPr>
            <p:nvPr/>
          </p:nvSpPr>
          <p:spPr bwMode="auto">
            <a:xfrm>
              <a:off x="2894" y="3059"/>
              <a:ext cx="115" cy="234"/>
            </a:xfrm>
            <a:custGeom>
              <a:avLst/>
              <a:gdLst/>
              <a:ahLst/>
              <a:cxnLst>
                <a:cxn ang="0">
                  <a:pos x="115" y="141"/>
                </a:cxn>
                <a:cxn ang="0">
                  <a:pos x="115" y="234"/>
                </a:cxn>
                <a:cxn ang="0">
                  <a:pos x="1" y="234"/>
                </a:cxn>
                <a:cxn ang="0">
                  <a:pos x="1" y="139"/>
                </a:cxn>
                <a:cxn ang="0">
                  <a:pos x="1" y="6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15" y="3"/>
                </a:cxn>
                <a:cxn ang="0">
                  <a:pos x="115" y="4"/>
                </a:cxn>
                <a:cxn ang="0">
                  <a:pos x="115" y="118"/>
                </a:cxn>
                <a:cxn ang="0">
                  <a:pos x="115" y="141"/>
                </a:cxn>
              </a:cxnLst>
              <a:rect l="0" t="0" r="r" b="b"/>
              <a:pathLst>
                <a:path w="115" h="234">
                  <a:moveTo>
                    <a:pt x="115" y="141"/>
                  </a:moveTo>
                  <a:lnTo>
                    <a:pt x="115" y="234"/>
                  </a:lnTo>
                  <a:lnTo>
                    <a:pt x="1" y="234"/>
                  </a:lnTo>
                  <a:lnTo>
                    <a:pt x="1" y="139"/>
                  </a:lnTo>
                  <a:lnTo>
                    <a:pt x="1" y="6"/>
                  </a:ln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15" y="3"/>
                  </a:lnTo>
                  <a:lnTo>
                    <a:pt x="115" y="4"/>
                  </a:lnTo>
                  <a:lnTo>
                    <a:pt x="115" y="118"/>
                  </a:lnTo>
                  <a:lnTo>
                    <a:pt x="115" y="14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30" name="Rectangle 78"/>
            <p:cNvSpPr>
              <a:spLocks noChangeArrowheads="1"/>
            </p:cNvSpPr>
            <p:nvPr/>
          </p:nvSpPr>
          <p:spPr bwMode="auto">
            <a:xfrm>
              <a:off x="2895" y="3198"/>
              <a:ext cx="115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31" name="Rectangle 79" descr="20%"/>
            <p:cNvSpPr>
              <a:spLocks noChangeArrowheads="1"/>
            </p:cNvSpPr>
            <p:nvPr/>
          </p:nvSpPr>
          <p:spPr bwMode="auto">
            <a:xfrm>
              <a:off x="2895" y="3062"/>
              <a:ext cx="115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632" name="Line 80" descr="5%"/>
            <p:cNvSpPr>
              <a:spLocks noChangeShapeType="1"/>
            </p:cNvSpPr>
            <p:nvPr/>
          </p:nvSpPr>
          <p:spPr bwMode="auto">
            <a:xfrm>
              <a:off x="2895" y="3171"/>
              <a:ext cx="1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639" name="Group 87"/>
          <p:cNvGrpSpPr>
            <a:grpSpLocks/>
          </p:cNvGrpSpPr>
          <p:nvPr/>
        </p:nvGrpSpPr>
        <p:grpSpPr bwMode="auto">
          <a:xfrm>
            <a:off x="2212975" y="5518150"/>
            <a:ext cx="1096963" cy="368300"/>
            <a:chOff x="2381" y="1570"/>
            <a:chExt cx="691" cy="232"/>
          </a:xfrm>
        </p:grpSpPr>
        <p:sp>
          <p:nvSpPr>
            <p:cNvPr id="23640" name="Freeform 88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41" name="Rectangle 89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42" name="Rectangle 90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43" name="Rectangle 91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44" name="Rectangle 92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645" name="Line 93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646" name="Group 94"/>
          <p:cNvGrpSpPr>
            <a:grpSpLocks/>
          </p:cNvGrpSpPr>
          <p:nvPr/>
        </p:nvGrpSpPr>
        <p:grpSpPr bwMode="auto">
          <a:xfrm>
            <a:off x="2032000" y="5362575"/>
            <a:ext cx="1096963" cy="368300"/>
            <a:chOff x="2381" y="1570"/>
            <a:chExt cx="691" cy="232"/>
          </a:xfrm>
        </p:grpSpPr>
        <p:sp>
          <p:nvSpPr>
            <p:cNvPr id="23647" name="Freeform 95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48" name="Rectangle 96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49" name="Rectangle 97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50" name="Rectangle 98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51" name="Rectangle 99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652" name="Line 100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653" name="Group 101"/>
          <p:cNvGrpSpPr>
            <a:grpSpLocks/>
          </p:cNvGrpSpPr>
          <p:nvPr/>
        </p:nvGrpSpPr>
        <p:grpSpPr bwMode="auto">
          <a:xfrm>
            <a:off x="1851025" y="5203825"/>
            <a:ext cx="1096963" cy="368300"/>
            <a:chOff x="2381" y="1570"/>
            <a:chExt cx="691" cy="232"/>
          </a:xfrm>
        </p:grpSpPr>
        <p:sp>
          <p:nvSpPr>
            <p:cNvPr id="23654" name="Freeform 102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55" name="Rectangle 103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56" name="Rectangle 104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57" name="Rectangle 105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58" name="Rectangle 106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659" name="Line 107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660" name="Group 108"/>
          <p:cNvGrpSpPr>
            <a:grpSpLocks/>
          </p:cNvGrpSpPr>
          <p:nvPr/>
        </p:nvGrpSpPr>
        <p:grpSpPr bwMode="auto">
          <a:xfrm>
            <a:off x="1676400" y="5054600"/>
            <a:ext cx="1096963" cy="368300"/>
            <a:chOff x="2381" y="1570"/>
            <a:chExt cx="691" cy="232"/>
          </a:xfrm>
        </p:grpSpPr>
        <p:sp>
          <p:nvSpPr>
            <p:cNvPr id="23661" name="Freeform 109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62" name="Rectangle 110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63" name="Rectangle 111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64" name="Rectangle 112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65" name="Rectangle 113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666" name="Line 114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667" name="Group 115"/>
          <p:cNvGrpSpPr>
            <a:grpSpLocks/>
          </p:cNvGrpSpPr>
          <p:nvPr/>
        </p:nvGrpSpPr>
        <p:grpSpPr bwMode="auto">
          <a:xfrm>
            <a:off x="1479550" y="4903788"/>
            <a:ext cx="1096963" cy="368300"/>
            <a:chOff x="2381" y="1570"/>
            <a:chExt cx="691" cy="232"/>
          </a:xfrm>
        </p:grpSpPr>
        <p:sp>
          <p:nvSpPr>
            <p:cNvPr id="23668" name="Freeform 116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69" name="Rectangle 117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70" name="Rectangle 118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71" name="Rectangle 119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72" name="Rectangle 120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673" name="Line 121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674" name="Group 122"/>
          <p:cNvGrpSpPr>
            <a:grpSpLocks/>
          </p:cNvGrpSpPr>
          <p:nvPr/>
        </p:nvGrpSpPr>
        <p:grpSpPr bwMode="auto">
          <a:xfrm>
            <a:off x="1311275" y="4752975"/>
            <a:ext cx="1096963" cy="368300"/>
            <a:chOff x="2381" y="1570"/>
            <a:chExt cx="691" cy="232"/>
          </a:xfrm>
        </p:grpSpPr>
        <p:sp>
          <p:nvSpPr>
            <p:cNvPr id="23675" name="Freeform 123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76" name="Rectangle 124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77" name="Rectangle 125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78" name="Rectangle 126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79" name="Rectangle 127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680" name="Line 128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710" name="Group 158"/>
          <p:cNvGrpSpPr>
            <a:grpSpLocks/>
          </p:cNvGrpSpPr>
          <p:nvPr/>
        </p:nvGrpSpPr>
        <p:grpSpPr bwMode="auto">
          <a:xfrm>
            <a:off x="1109663" y="4594225"/>
            <a:ext cx="1096962" cy="368300"/>
            <a:chOff x="2381" y="1570"/>
            <a:chExt cx="691" cy="232"/>
          </a:xfrm>
        </p:grpSpPr>
        <p:sp>
          <p:nvSpPr>
            <p:cNvPr id="23711" name="Freeform 159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12" name="Rectangle 160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13" name="Rectangle 161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14" name="Rectangle 162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15" name="Rectangle 163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716" name="Line 164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681" name="Group 129"/>
          <p:cNvGrpSpPr>
            <a:grpSpLocks/>
          </p:cNvGrpSpPr>
          <p:nvPr/>
        </p:nvGrpSpPr>
        <p:grpSpPr bwMode="auto">
          <a:xfrm>
            <a:off x="1112838" y="4435475"/>
            <a:ext cx="909637" cy="376238"/>
            <a:chOff x="2499" y="1929"/>
            <a:chExt cx="573" cy="237"/>
          </a:xfrm>
        </p:grpSpPr>
        <p:sp>
          <p:nvSpPr>
            <p:cNvPr id="23682" name="Freeform 130"/>
            <p:cNvSpPr>
              <a:spLocks/>
            </p:cNvSpPr>
            <p:nvPr/>
          </p:nvSpPr>
          <p:spPr bwMode="auto">
            <a:xfrm>
              <a:off x="2499" y="1929"/>
              <a:ext cx="573" cy="237"/>
            </a:xfrm>
            <a:custGeom>
              <a:avLst/>
              <a:gdLst/>
              <a:ahLst/>
              <a:cxnLst>
                <a:cxn ang="0">
                  <a:pos x="567" y="235"/>
                </a:cxn>
                <a:cxn ang="0">
                  <a:pos x="348" y="235"/>
                </a:cxn>
                <a:cxn ang="0">
                  <a:pos x="348" y="140"/>
                </a:cxn>
                <a:cxn ang="0">
                  <a:pos x="337" y="140"/>
                </a:cxn>
                <a:cxn ang="0">
                  <a:pos x="337" y="236"/>
                </a:cxn>
                <a:cxn ang="0">
                  <a:pos x="118" y="236"/>
                </a:cxn>
                <a:cxn ang="0">
                  <a:pos x="118" y="140"/>
                </a:cxn>
                <a:cxn ang="0">
                  <a:pos x="107" y="140"/>
                </a:cxn>
                <a:cxn ang="0">
                  <a:pos x="107" y="235"/>
                </a:cxn>
                <a:cxn ang="0">
                  <a:pos x="0" y="237"/>
                </a:cxn>
                <a:cxn ang="0">
                  <a:pos x="0" y="137"/>
                </a:cxn>
                <a:cxn ang="0">
                  <a:pos x="0" y="137"/>
                </a:cxn>
                <a:cxn ang="0">
                  <a:pos x="0" y="0"/>
                </a:cxn>
                <a:cxn ang="0">
                  <a:pos x="573" y="4"/>
                </a:cxn>
                <a:cxn ang="0">
                  <a:pos x="573" y="140"/>
                </a:cxn>
                <a:cxn ang="0">
                  <a:pos x="567" y="140"/>
                </a:cxn>
                <a:cxn ang="0">
                  <a:pos x="567" y="235"/>
                </a:cxn>
              </a:cxnLst>
              <a:rect l="0" t="0" r="r" b="b"/>
              <a:pathLst>
                <a:path w="573" h="237">
                  <a:moveTo>
                    <a:pt x="567" y="235"/>
                  </a:moveTo>
                  <a:lnTo>
                    <a:pt x="348" y="235"/>
                  </a:lnTo>
                  <a:lnTo>
                    <a:pt x="348" y="140"/>
                  </a:lnTo>
                  <a:lnTo>
                    <a:pt x="337" y="140"/>
                  </a:lnTo>
                  <a:lnTo>
                    <a:pt x="337" y="236"/>
                  </a:lnTo>
                  <a:lnTo>
                    <a:pt x="118" y="236"/>
                  </a:lnTo>
                  <a:lnTo>
                    <a:pt x="118" y="140"/>
                  </a:lnTo>
                  <a:lnTo>
                    <a:pt x="107" y="140"/>
                  </a:lnTo>
                  <a:lnTo>
                    <a:pt x="107" y="235"/>
                  </a:lnTo>
                  <a:lnTo>
                    <a:pt x="0" y="237"/>
                  </a:lnTo>
                  <a:lnTo>
                    <a:pt x="0" y="137"/>
                  </a:lnTo>
                  <a:lnTo>
                    <a:pt x="0" y="137"/>
                  </a:lnTo>
                  <a:lnTo>
                    <a:pt x="0" y="0"/>
                  </a:lnTo>
                  <a:lnTo>
                    <a:pt x="573" y="4"/>
                  </a:lnTo>
                  <a:lnTo>
                    <a:pt x="573" y="140"/>
                  </a:lnTo>
                  <a:lnTo>
                    <a:pt x="567" y="140"/>
                  </a:lnTo>
                  <a:lnTo>
                    <a:pt x="567" y="23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83" name="Rectangle 131"/>
            <p:cNvSpPr>
              <a:spLocks noChangeArrowheads="1"/>
            </p:cNvSpPr>
            <p:nvPr/>
          </p:nvSpPr>
          <p:spPr bwMode="auto">
            <a:xfrm>
              <a:off x="2500" y="2069"/>
              <a:ext cx="106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84" name="Rectangle 132"/>
            <p:cNvSpPr>
              <a:spLocks noChangeArrowheads="1"/>
            </p:cNvSpPr>
            <p:nvPr/>
          </p:nvSpPr>
          <p:spPr bwMode="auto">
            <a:xfrm>
              <a:off x="2617" y="2070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85" name="Rectangle 133"/>
            <p:cNvSpPr>
              <a:spLocks noChangeArrowheads="1"/>
            </p:cNvSpPr>
            <p:nvPr/>
          </p:nvSpPr>
          <p:spPr bwMode="auto">
            <a:xfrm>
              <a:off x="2847" y="2069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86" name="Rectangle 134" descr="20%"/>
            <p:cNvSpPr>
              <a:spLocks noChangeArrowheads="1"/>
            </p:cNvSpPr>
            <p:nvPr/>
          </p:nvSpPr>
          <p:spPr bwMode="auto">
            <a:xfrm>
              <a:off x="2499" y="1933"/>
              <a:ext cx="573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687" name="Line 135" descr="5%"/>
            <p:cNvSpPr>
              <a:spLocks noChangeShapeType="1"/>
            </p:cNvSpPr>
            <p:nvPr/>
          </p:nvSpPr>
          <p:spPr bwMode="auto">
            <a:xfrm>
              <a:off x="2501" y="2042"/>
              <a:ext cx="57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688" name="Group 136"/>
          <p:cNvGrpSpPr>
            <a:grpSpLocks/>
          </p:cNvGrpSpPr>
          <p:nvPr/>
        </p:nvGrpSpPr>
        <p:grpSpPr bwMode="auto">
          <a:xfrm>
            <a:off x="1112838" y="4286250"/>
            <a:ext cx="728662" cy="369888"/>
            <a:chOff x="2613" y="2219"/>
            <a:chExt cx="459" cy="233"/>
          </a:xfrm>
        </p:grpSpPr>
        <p:sp>
          <p:nvSpPr>
            <p:cNvPr id="23689" name="Freeform 137"/>
            <p:cNvSpPr>
              <a:spLocks/>
            </p:cNvSpPr>
            <p:nvPr/>
          </p:nvSpPr>
          <p:spPr bwMode="auto">
            <a:xfrm>
              <a:off x="2615" y="2219"/>
              <a:ext cx="457" cy="233"/>
            </a:xfrm>
            <a:custGeom>
              <a:avLst/>
              <a:gdLst/>
              <a:ahLst/>
              <a:cxnLst>
                <a:cxn ang="0">
                  <a:pos x="451" y="232"/>
                </a:cxn>
                <a:cxn ang="0">
                  <a:pos x="232" y="232"/>
                </a:cxn>
                <a:cxn ang="0">
                  <a:pos x="232" y="137"/>
                </a:cxn>
                <a:cxn ang="0">
                  <a:pos x="221" y="137"/>
                </a:cxn>
                <a:cxn ang="0">
                  <a:pos x="221" y="233"/>
                </a:cxn>
                <a:cxn ang="0">
                  <a:pos x="2" y="233"/>
                </a:cxn>
                <a:cxn ang="0">
                  <a:pos x="2" y="137"/>
                </a:cxn>
                <a:cxn ang="0">
                  <a:pos x="0" y="120"/>
                </a:cxn>
                <a:cxn ang="0">
                  <a:pos x="0" y="88"/>
                </a:cxn>
                <a:cxn ang="0">
                  <a:pos x="0" y="67"/>
                </a:cxn>
                <a:cxn ang="0">
                  <a:pos x="1" y="36"/>
                </a:cxn>
                <a:cxn ang="0">
                  <a:pos x="0" y="25"/>
                </a:cxn>
                <a:cxn ang="0">
                  <a:pos x="1" y="0"/>
                </a:cxn>
                <a:cxn ang="0">
                  <a:pos x="457" y="1"/>
                </a:cxn>
                <a:cxn ang="0">
                  <a:pos x="457" y="137"/>
                </a:cxn>
                <a:cxn ang="0">
                  <a:pos x="451" y="137"/>
                </a:cxn>
                <a:cxn ang="0">
                  <a:pos x="451" y="232"/>
                </a:cxn>
              </a:cxnLst>
              <a:rect l="0" t="0" r="r" b="b"/>
              <a:pathLst>
                <a:path w="457" h="233">
                  <a:moveTo>
                    <a:pt x="451" y="232"/>
                  </a:moveTo>
                  <a:lnTo>
                    <a:pt x="232" y="232"/>
                  </a:lnTo>
                  <a:lnTo>
                    <a:pt x="232" y="137"/>
                  </a:lnTo>
                  <a:lnTo>
                    <a:pt x="221" y="137"/>
                  </a:lnTo>
                  <a:lnTo>
                    <a:pt x="221" y="233"/>
                  </a:lnTo>
                  <a:lnTo>
                    <a:pt x="2" y="233"/>
                  </a:lnTo>
                  <a:lnTo>
                    <a:pt x="2" y="137"/>
                  </a:lnTo>
                  <a:lnTo>
                    <a:pt x="0" y="120"/>
                  </a:lnTo>
                  <a:lnTo>
                    <a:pt x="0" y="88"/>
                  </a:lnTo>
                  <a:lnTo>
                    <a:pt x="0" y="67"/>
                  </a:lnTo>
                  <a:lnTo>
                    <a:pt x="1" y="36"/>
                  </a:lnTo>
                  <a:lnTo>
                    <a:pt x="0" y="25"/>
                  </a:lnTo>
                  <a:lnTo>
                    <a:pt x="1" y="0"/>
                  </a:lnTo>
                  <a:lnTo>
                    <a:pt x="457" y="1"/>
                  </a:lnTo>
                  <a:lnTo>
                    <a:pt x="457" y="137"/>
                  </a:lnTo>
                  <a:lnTo>
                    <a:pt x="451" y="137"/>
                  </a:lnTo>
                  <a:lnTo>
                    <a:pt x="451" y="2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90" name="Rectangle 138"/>
            <p:cNvSpPr>
              <a:spLocks noChangeArrowheads="1"/>
            </p:cNvSpPr>
            <p:nvPr/>
          </p:nvSpPr>
          <p:spPr bwMode="auto">
            <a:xfrm>
              <a:off x="2617" y="235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91" name="Rectangle 139"/>
            <p:cNvSpPr>
              <a:spLocks noChangeArrowheads="1"/>
            </p:cNvSpPr>
            <p:nvPr/>
          </p:nvSpPr>
          <p:spPr bwMode="auto">
            <a:xfrm>
              <a:off x="2847" y="235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92" name="Rectangle 140" descr="20%"/>
            <p:cNvSpPr>
              <a:spLocks noChangeArrowheads="1"/>
            </p:cNvSpPr>
            <p:nvPr/>
          </p:nvSpPr>
          <p:spPr bwMode="auto">
            <a:xfrm>
              <a:off x="2613" y="2220"/>
              <a:ext cx="459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693" name="Freeform 141" descr="5%"/>
            <p:cNvSpPr>
              <a:spLocks/>
            </p:cNvSpPr>
            <p:nvPr/>
          </p:nvSpPr>
          <p:spPr bwMode="auto">
            <a:xfrm>
              <a:off x="2621" y="2328"/>
              <a:ext cx="45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1" y="2"/>
                </a:cxn>
              </a:cxnLst>
              <a:rect l="0" t="0" r="r" b="b"/>
              <a:pathLst>
                <a:path w="451" h="2">
                  <a:moveTo>
                    <a:pt x="0" y="0"/>
                  </a:moveTo>
                  <a:lnTo>
                    <a:pt x="451" y="2"/>
                  </a:lnTo>
                </a:path>
              </a:pathLst>
            </a:custGeom>
            <a:pattFill prst="pct5">
              <a:fgClr>
                <a:srgbClr val="000000"/>
              </a:fgClr>
              <a:bgClr>
                <a:srgbClr val="FFFFFF"/>
              </a:bgClr>
            </a:pattFill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694" name="Group 142"/>
          <p:cNvGrpSpPr>
            <a:grpSpLocks/>
          </p:cNvGrpSpPr>
          <p:nvPr/>
        </p:nvGrpSpPr>
        <p:grpSpPr bwMode="auto">
          <a:xfrm>
            <a:off x="1116013" y="4135438"/>
            <a:ext cx="550862" cy="369887"/>
            <a:chOff x="2772" y="2481"/>
            <a:chExt cx="347" cy="233"/>
          </a:xfrm>
        </p:grpSpPr>
        <p:sp>
          <p:nvSpPr>
            <p:cNvPr id="23695" name="Freeform 143"/>
            <p:cNvSpPr>
              <a:spLocks/>
            </p:cNvSpPr>
            <p:nvPr/>
          </p:nvSpPr>
          <p:spPr bwMode="auto">
            <a:xfrm>
              <a:off x="2772" y="2481"/>
              <a:ext cx="347" cy="233"/>
            </a:xfrm>
            <a:custGeom>
              <a:avLst/>
              <a:gdLst/>
              <a:ahLst/>
              <a:cxnLst>
                <a:cxn ang="0">
                  <a:pos x="341" y="232"/>
                </a:cxn>
                <a:cxn ang="0">
                  <a:pos x="122" y="232"/>
                </a:cxn>
                <a:cxn ang="0">
                  <a:pos x="122" y="137"/>
                </a:cxn>
                <a:cxn ang="0">
                  <a:pos x="111" y="137"/>
                </a:cxn>
                <a:cxn ang="0">
                  <a:pos x="111" y="233"/>
                </a:cxn>
                <a:cxn ang="0">
                  <a:pos x="0" y="233"/>
                </a:cxn>
                <a:cxn ang="0">
                  <a:pos x="2" y="12"/>
                </a:cxn>
                <a:cxn ang="0">
                  <a:pos x="2" y="6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347" y="1"/>
                </a:cxn>
                <a:cxn ang="0">
                  <a:pos x="347" y="137"/>
                </a:cxn>
                <a:cxn ang="0">
                  <a:pos x="341" y="137"/>
                </a:cxn>
                <a:cxn ang="0">
                  <a:pos x="341" y="232"/>
                </a:cxn>
              </a:cxnLst>
              <a:rect l="0" t="0" r="r" b="b"/>
              <a:pathLst>
                <a:path w="347" h="233">
                  <a:moveTo>
                    <a:pt x="341" y="232"/>
                  </a:moveTo>
                  <a:lnTo>
                    <a:pt x="122" y="232"/>
                  </a:lnTo>
                  <a:lnTo>
                    <a:pt x="122" y="137"/>
                  </a:lnTo>
                  <a:lnTo>
                    <a:pt x="111" y="137"/>
                  </a:lnTo>
                  <a:lnTo>
                    <a:pt x="111" y="233"/>
                  </a:lnTo>
                  <a:lnTo>
                    <a:pt x="0" y="233"/>
                  </a:lnTo>
                  <a:lnTo>
                    <a:pt x="2" y="12"/>
                  </a:lnTo>
                  <a:lnTo>
                    <a:pt x="2" y="6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347" y="1"/>
                  </a:lnTo>
                  <a:lnTo>
                    <a:pt x="347" y="137"/>
                  </a:lnTo>
                  <a:lnTo>
                    <a:pt x="341" y="137"/>
                  </a:lnTo>
                  <a:lnTo>
                    <a:pt x="341" y="2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96" name="Rectangle 144"/>
            <p:cNvSpPr>
              <a:spLocks noChangeArrowheads="1"/>
            </p:cNvSpPr>
            <p:nvPr/>
          </p:nvSpPr>
          <p:spPr bwMode="auto">
            <a:xfrm>
              <a:off x="2772" y="2619"/>
              <a:ext cx="111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97" name="Rectangle 145"/>
            <p:cNvSpPr>
              <a:spLocks noChangeArrowheads="1"/>
            </p:cNvSpPr>
            <p:nvPr/>
          </p:nvSpPr>
          <p:spPr bwMode="auto">
            <a:xfrm>
              <a:off x="2894" y="2618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98" name="Rectangle 146" descr="20%"/>
            <p:cNvSpPr>
              <a:spLocks noChangeArrowheads="1"/>
            </p:cNvSpPr>
            <p:nvPr/>
          </p:nvSpPr>
          <p:spPr bwMode="auto">
            <a:xfrm>
              <a:off x="2772" y="2482"/>
              <a:ext cx="347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699" name="Line 147" descr="5%"/>
            <p:cNvSpPr>
              <a:spLocks noChangeShapeType="1"/>
            </p:cNvSpPr>
            <p:nvPr/>
          </p:nvSpPr>
          <p:spPr bwMode="auto">
            <a:xfrm>
              <a:off x="2772" y="2591"/>
              <a:ext cx="34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700" name="Group 148"/>
          <p:cNvGrpSpPr>
            <a:grpSpLocks/>
          </p:cNvGrpSpPr>
          <p:nvPr/>
        </p:nvGrpSpPr>
        <p:grpSpPr bwMode="auto">
          <a:xfrm>
            <a:off x="1112838" y="3983038"/>
            <a:ext cx="358775" cy="371475"/>
            <a:chOff x="2930" y="2753"/>
            <a:chExt cx="226" cy="234"/>
          </a:xfrm>
        </p:grpSpPr>
        <p:sp>
          <p:nvSpPr>
            <p:cNvPr id="23701" name="Freeform 149"/>
            <p:cNvSpPr>
              <a:spLocks/>
            </p:cNvSpPr>
            <p:nvPr/>
          </p:nvSpPr>
          <p:spPr bwMode="auto">
            <a:xfrm>
              <a:off x="2930" y="2753"/>
              <a:ext cx="226" cy="234"/>
            </a:xfrm>
            <a:custGeom>
              <a:avLst/>
              <a:gdLst/>
              <a:ahLst/>
              <a:cxnLst>
                <a:cxn ang="0">
                  <a:pos x="220" y="234"/>
                </a:cxn>
                <a:cxn ang="0">
                  <a:pos x="1" y="234"/>
                </a:cxn>
                <a:cxn ang="0">
                  <a:pos x="1" y="139"/>
                </a:cxn>
                <a:cxn ang="0">
                  <a:pos x="1" y="6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6" y="3"/>
                </a:cxn>
                <a:cxn ang="0">
                  <a:pos x="226" y="139"/>
                </a:cxn>
                <a:cxn ang="0">
                  <a:pos x="220" y="139"/>
                </a:cxn>
                <a:cxn ang="0">
                  <a:pos x="220" y="234"/>
                </a:cxn>
              </a:cxnLst>
              <a:rect l="0" t="0" r="r" b="b"/>
              <a:pathLst>
                <a:path w="226" h="234">
                  <a:moveTo>
                    <a:pt x="220" y="234"/>
                  </a:moveTo>
                  <a:lnTo>
                    <a:pt x="1" y="234"/>
                  </a:lnTo>
                  <a:lnTo>
                    <a:pt x="1" y="139"/>
                  </a:lnTo>
                  <a:lnTo>
                    <a:pt x="1" y="6"/>
                  </a:ln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6" y="3"/>
                  </a:lnTo>
                  <a:lnTo>
                    <a:pt x="226" y="139"/>
                  </a:lnTo>
                  <a:lnTo>
                    <a:pt x="220" y="139"/>
                  </a:lnTo>
                  <a:lnTo>
                    <a:pt x="220" y="2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02" name="Rectangle 150"/>
            <p:cNvSpPr>
              <a:spLocks noChangeArrowheads="1"/>
            </p:cNvSpPr>
            <p:nvPr/>
          </p:nvSpPr>
          <p:spPr bwMode="auto">
            <a:xfrm>
              <a:off x="2931" y="2892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03" name="Rectangle 151" descr="20%"/>
            <p:cNvSpPr>
              <a:spLocks noChangeArrowheads="1"/>
            </p:cNvSpPr>
            <p:nvPr/>
          </p:nvSpPr>
          <p:spPr bwMode="auto">
            <a:xfrm>
              <a:off x="2931" y="2756"/>
              <a:ext cx="225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704" name="Line 152" descr="5%"/>
            <p:cNvSpPr>
              <a:spLocks noChangeShapeType="1"/>
            </p:cNvSpPr>
            <p:nvPr/>
          </p:nvSpPr>
          <p:spPr bwMode="auto">
            <a:xfrm>
              <a:off x="2931" y="2865"/>
              <a:ext cx="22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705" name="Group 153"/>
          <p:cNvGrpSpPr>
            <a:grpSpLocks/>
          </p:cNvGrpSpPr>
          <p:nvPr/>
        </p:nvGrpSpPr>
        <p:grpSpPr bwMode="auto">
          <a:xfrm>
            <a:off x="1109663" y="3832225"/>
            <a:ext cx="184150" cy="371475"/>
            <a:chOff x="2894" y="3059"/>
            <a:chExt cx="116" cy="234"/>
          </a:xfrm>
        </p:grpSpPr>
        <p:sp>
          <p:nvSpPr>
            <p:cNvPr id="23706" name="Freeform 154"/>
            <p:cNvSpPr>
              <a:spLocks/>
            </p:cNvSpPr>
            <p:nvPr/>
          </p:nvSpPr>
          <p:spPr bwMode="auto">
            <a:xfrm>
              <a:off x="2894" y="3059"/>
              <a:ext cx="115" cy="234"/>
            </a:xfrm>
            <a:custGeom>
              <a:avLst/>
              <a:gdLst/>
              <a:ahLst/>
              <a:cxnLst>
                <a:cxn ang="0">
                  <a:pos x="115" y="141"/>
                </a:cxn>
                <a:cxn ang="0">
                  <a:pos x="115" y="234"/>
                </a:cxn>
                <a:cxn ang="0">
                  <a:pos x="1" y="234"/>
                </a:cxn>
                <a:cxn ang="0">
                  <a:pos x="1" y="139"/>
                </a:cxn>
                <a:cxn ang="0">
                  <a:pos x="1" y="6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15" y="3"/>
                </a:cxn>
                <a:cxn ang="0">
                  <a:pos x="115" y="4"/>
                </a:cxn>
                <a:cxn ang="0">
                  <a:pos x="115" y="118"/>
                </a:cxn>
                <a:cxn ang="0">
                  <a:pos x="115" y="141"/>
                </a:cxn>
              </a:cxnLst>
              <a:rect l="0" t="0" r="r" b="b"/>
              <a:pathLst>
                <a:path w="115" h="234">
                  <a:moveTo>
                    <a:pt x="115" y="141"/>
                  </a:moveTo>
                  <a:lnTo>
                    <a:pt x="115" y="234"/>
                  </a:lnTo>
                  <a:lnTo>
                    <a:pt x="1" y="234"/>
                  </a:lnTo>
                  <a:lnTo>
                    <a:pt x="1" y="139"/>
                  </a:lnTo>
                  <a:lnTo>
                    <a:pt x="1" y="6"/>
                  </a:ln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15" y="3"/>
                  </a:lnTo>
                  <a:lnTo>
                    <a:pt x="115" y="4"/>
                  </a:lnTo>
                  <a:lnTo>
                    <a:pt x="115" y="118"/>
                  </a:lnTo>
                  <a:lnTo>
                    <a:pt x="115" y="14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07" name="Rectangle 155"/>
            <p:cNvSpPr>
              <a:spLocks noChangeArrowheads="1"/>
            </p:cNvSpPr>
            <p:nvPr/>
          </p:nvSpPr>
          <p:spPr bwMode="auto">
            <a:xfrm>
              <a:off x="2895" y="3198"/>
              <a:ext cx="115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08" name="Rectangle 156" descr="20%"/>
            <p:cNvSpPr>
              <a:spLocks noChangeArrowheads="1"/>
            </p:cNvSpPr>
            <p:nvPr/>
          </p:nvSpPr>
          <p:spPr bwMode="auto">
            <a:xfrm>
              <a:off x="2895" y="3062"/>
              <a:ext cx="115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709" name="Line 157" descr="5%"/>
            <p:cNvSpPr>
              <a:spLocks noChangeShapeType="1"/>
            </p:cNvSpPr>
            <p:nvPr/>
          </p:nvSpPr>
          <p:spPr bwMode="auto">
            <a:xfrm>
              <a:off x="2895" y="3171"/>
              <a:ext cx="1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717" name="Text Box 165"/>
          <p:cNvSpPr txBox="1">
            <a:spLocks noChangeArrowheads="1"/>
          </p:cNvSpPr>
          <p:nvPr/>
        </p:nvSpPr>
        <p:spPr bwMode="auto">
          <a:xfrm>
            <a:off x="2051050" y="3284538"/>
            <a:ext cx="6053138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A full shingle completes a course.</a:t>
            </a:r>
          </a:p>
          <a:p>
            <a:pPr>
              <a:spcBef>
                <a:spcPct val="40000"/>
              </a:spcBef>
            </a:pPr>
            <a:r>
              <a:rPr lang="en-US">
                <a:solidFill>
                  <a:schemeClr val="bg1"/>
                </a:solidFill>
              </a:rPr>
              <a:t>Then another set of starter pieces is installed.</a:t>
            </a:r>
          </a:p>
          <a:p>
            <a:pPr>
              <a:spcBef>
                <a:spcPct val="50000"/>
              </a:spcBef>
            </a:pPr>
            <a:endParaRPr lang="en-US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23767" name="Group 215"/>
          <p:cNvGrpSpPr>
            <a:grpSpLocks/>
          </p:cNvGrpSpPr>
          <p:nvPr/>
        </p:nvGrpSpPr>
        <p:grpSpPr bwMode="auto">
          <a:xfrm rot="5400000">
            <a:off x="995362" y="3327401"/>
            <a:ext cx="455613" cy="214312"/>
            <a:chOff x="2381" y="1389"/>
            <a:chExt cx="691" cy="135"/>
          </a:xfrm>
        </p:grpSpPr>
        <p:sp>
          <p:nvSpPr>
            <p:cNvPr id="23768" name="Freeform 216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69" name="Rectangle 217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70" name="Line 218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771" name="Group 219"/>
          <p:cNvGrpSpPr>
            <a:grpSpLocks/>
          </p:cNvGrpSpPr>
          <p:nvPr/>
        </p:nvGrpSpPr>
        <p:grpSpPr bwMode="auto">
          <a:xfrm>
            <a:off x="7920038" y="5653088"/>
            <a:ext cx="107950" cy="214312"/>
            <a:chOff x="2381" y="1389"/>
            <a:chExt cx="691" cy="135"/>
          </a:xfrm>
        </p:grpSpPr>
        <p:sp>
          <p:nvSpPr>
            <p:cNvPr id="23772" name="Freeform 220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73" name="Rectangle 221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74" name="Line 222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775" name="Group 223"/>
          <p:cNvGrpSpPr>
            <a:grpSpLocks/>
          </p:cNvGrpSpPr>
          <p:nvPr/>
        </p:nvGrpSpPr>
        <p:grpSpPr bwMode="auto">
          <a:xfrm rot="5400000">
            <a:off x="7596188" y="5211763"/>
            <a:ext cx="1096962" cy="214312"/>
            <a:chOff x="2381" y="1389"/>
            <a:chExt cx="691" cy="135"/>
          </a:xfrm>
        </p:grpSpPr>
        <p:sp>
          <p:nvSpPr>
            <p:cNvPr id="23776" name="Freeform 224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77" name="Rectangle 225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78" name="Line 226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779" name="Group 227"/>
          <p:cNvGrpSpPr>
            <a:grpSpLocks/>
          </p:cNvGrpSpPr>
          <p:nvPr/>
        </p:nvGrpSpPr>
        <p:grpSpPr bwMode="auto">
          <a:xfrm rot="5400000">
            <a:off x="7596188" y="4138613"/>
            <a:ext cx="1096962" cy="214312"/>
            <a:chOff x="2381" y="1389"/>
            <a:chExt cx="691" cy="135"/>
          </a:xfrm>
        </p:grpSpPr>
        <p:sp>
          <p:nvSpPr>
            <p:cNvPr id="23780" name="Freeform 228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81" name="Rectangle 229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82" name="Line 230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783" name="Group 231"/>
          <p:cNvGrpSpPr>
            <a:grpSpLocks/>
          </p:cNvGrpSpPr>
          <p:nvPr/>
        </p:nvGrpSpPr>
        <p:grpSpPr bwMode="auto">
          <a:xfrm rot="5400000">
            <a:off x="7916862" y="3355976"/>
            <a:ext cx="455613" cy="214312"/>
            <a:chOff x="2381" y="1389"/>
            <a:chExt cx="691" cy="135"/>
          </a:xfrm>
        </p:grpSpPr>
        <p:sp>
          <p:nvSpPr>
            <p:cNvPr id="23784" name="Freeform 232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85" name="Rectangle 233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86" name="Line 234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3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37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3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3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3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build="p"/>
      <p:bldP spid="2371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06F63-4F0D-4510-B6A4-28D336CFCFB8}" type="slidenum">
              <a:rPr lang="en-US"/>
              <a:pPr/>
              <a:t>16</a:t>
            </a:fld>
            <a:endParaRPr lang="en-US"/>
          </a:p>
        </p:txBody>
      </p:sp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1116013" y="3213100"/>
            <a:ext cx="7127875" cy="2663825"/>
            <a:chOff x="703" y="2024"/>
            <a:chExt cx="4490" cy="1678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703" y="2024"/>
              <a:ext cx="4490" cy="1678"/>
            </a:xfrm>
            <a:prstGeom prst="rect">
              <a:avLst/>
            </a:prstGeom>
            <a:solidFill>
              <a:srgbClr val="993300">
                <a:alpha val="75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0" name="Rectangle 4"/>
            <p:cNvSpPr>
              <a:spLocks noChangeArrowheads="1"/>
            </p:cNvSpPr>
            <p:nvPr/>
          </p:nvSpPr>
          <p:spPr bwMode="auto">
            <a:xfrm>
              <a:off x="703" y="2024"/>
              <a:ext cx="4490" cy="1678"/>
            </a:xfrm>
            <a:prstGeom prst="rect">
              <a:avLst/>
            </a:prstGeom>
            <a:solidFill>
              <a:schemeClr val="tx1">
                <a:alpha val="64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1" name="Line 5"/>
            <p:cNvSpPr>
              <a:spLocks noChangeShapeType="1"/>
            </p:cNvSpPr>
            <p:nvPr/>
          </p:nvSpPr>
          <p:spPr bwMode="auto">
            <a:xfrm>
              <a:off x="703" y="2024"/>
              <a:ext cx="0" cy="16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2" name="Line 6"/>
            <p:cNvSpPr>
              <a:spLocks noChangeShapeType="1"/>
            </p:cNvSpPr>
            <p:nvPr/>
          </p:nvSpPr>
          <p:spPr bwMode="auto">
            <a:xfrm>
              <a:off x="703" y="3702"/>
              <a:ext cx="44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Full Shingle Installation</a:t>
            </a: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91513" cy="1316038"/>
          </a:xfrm>
        </p:spPr>
        <p:txBody>
          <a:bodyPr/>
          <a:lstStyle/>
          <a:p>
            <a:r>
              <a:rPr lang="en-US"/>
              <a:t>The roof is completed in a similar fashion.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1116013" y="5805488"/>
            <a:ext cx="3671887" cy="714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 rot="-5400000">
            <a:off x="-143668" y="4472781"/>
            <a:ext cx="2590800" cy="714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4787900" y="5807075"/>
            <a:ext cx="3455988" cy="698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588" name="Group 12"/>
          <p:cNvGrpSpPr>
            <a:grpSpLocks/>
          </p:cNvGrpSpPr>
          <p:nvPr/>
        </p:nvGrpSpPr>
        <p:grpSpPr bwMode="auto">
          <a:xfrm rot="5400000">
            <a:off x="674688" y="5221288"/>
            <a:ext cx="1096962" cy="214312"/>
            <a:chOff x="2381" y="1389"/>
            <a:chExt cx="691" cy="135"/>
          </a:xfrm>
        </p:grpSpPr>
        <p:sp>
          <p:nvSpPr>
            <p:cNvPr id="24589" name="Freeform 13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0" name="Rectangle 14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1" name="Line 15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592" name="Group 16"/>
          <p:cNvGrpSpPr>
            <a:grpSpLocks/>
          </p:cNvGrpSpPr>
          <p:nvPr/>
        </p:nvGrpSpPr>
        <p:grpSpPr bwMode="auto">
          <a:xfrm rot="5400000">
            <a:off x="674688" y="4119563"/>
            <a:ext cx="1096962" cy="214312"/>
            <a:chOff x="2381" y="1389"/>
            <a:chExt cx="691" cy="135"/>
          </a:xfrm>
        </p:grpSpPr>
        <p:sp>
          <p:nvSpPr>
            <p:cNvPr id="24593" name="Freeform 17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4" name="Rectangle 18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5" name="Line 19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596" name="Group 20"/>
          <p:cNvGrpSpPr>
            <a:grpSpLocks/>
          </p:cNvGrpSpPr>
          <p:nvPr/>
        </p:nvGrpSpPr>
        <p:grpSpPr bwMode="auto">
          <a:xfrm>
            <a:off x="1331913" y="5662613"/>
            <a:ext cx="1096962" cy="214312"/>
            <a:chOff x="1528" y="3566"/>
            <a:chExt cx="691" cy="135"/>
          </a:xfrm>
        </p:grpSpPr>
        <p:sp>
          <p:nvSpPr>
            <p:cNvPr id="24597" name="Freeform 21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8" name="Rectangle 22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9" name="Line 23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00" name="Group 24"/>
          <p:cNvGrpSpPr>
            <a:grpSpLocks/>
          </p:cNvGrpSpPr>
          <p:nvPr/>
        </p:nvGrpSpPr>
        <p:grpSpPr bwMode="auto">
          <a:xfrm>
            <a:off x="2428875" y="5662613"/>
            <a:ext cx="1096963" cy="214312"/>
            <a:chOff x="1528" y="3566"/>
            <a:chExt cx="691" cy="135"/>
          </a:xfrm>
        </p:grpSpPr>
        <p:sp>
          <p:nvSpPr>
            <p:cNvPr id="24601" name="Freeform 25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02" name="Rectangle 26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03" name="Line 27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04" name="Group 28"/>
          <p:cNvGrpSpPr>
            <a:grpSpLocks/>
          </p:cNvGrpSpPr>
          <p:nvPr/>
        </p:nvGrpSpPr>
        <p:grpSpPr bwMode="auto">
          <a:xfrm>
            <a:off x="3527425" y="5662613"/>
            <a:ext cx="1096963" cy="214312"/>
            <a:chOff x="1528" y="3566"/>
            <a:chExt cx="691" cy="135"/>
          </a:xfrm>
        </p:grpSpPr>
        <p:sp>
          <p:nvSpPr>
            <p:cNvPr id="24605" name="Freeform 29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06" name="Rectangle 30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07" name="Line 31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08" name="Group 32"/>
          <p:cNvGrpSpPr>
            <a:grpSpLocks/>
          </p:cNvGrpSpPr>
          <p:nvPr/>
        </p:nvGrpSpPr>
        <p:grpSpPr bwMode="auto">
          <a:xfrm>
            <a:off x="4624388" y="5662613"/>
            <a:ext cx="1096962" cy="214312"/>
            <a:chOff x="1528" y="3566"/>
            <a:chExt cx="691" cy="135"/>
          </a:xfrm>
        </p:grpSpPr>
        <p:sp>
          <p:nvSpPr>
            <p:cNvPr id="24609" name="Freeform 33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0" name="Rectangle 34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1" name="Line 35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12" name="Group 36"/>
          <p:cNvGrpSpPr>
            <a:grpSpLocks/>
          </p:cNvGrpSpPr>
          <p:nvPr/>
        </p:nvGrpSpPr>
        <p:grpSpPr bwMode="auto">
          <a:xfrm>
            <a:off x="5722938" y="5662613"/>
            <a:ext cx="1096962" cy="214312"/>
            <a:chOff x="1528" y="3566"/>
            <a:chExt cx="691" cy="135"/>
          </a:xfrm>
        </p:grpSpPr>
        <p:sp>
          <p:nvSpPr>
            <p:cNvPr id="24613" name="Freeform 37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4" name="Rectangle 38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5" name="Line 39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16" name="Group 40"/>
          <p:cNvGrpSpPr>
            <a:grpSpLocks/>
          </p:cNvGrpSpPr>
          <p:nvPr/>
        </p:nvGrpSpPr>
        <p:grpSpPr bwMode="auto">
          <a:xfrm>
            <a:off x="6813550" y="5662613"/>
            <a:ext cx="1096963" cy="214312"/>
            <a:chOff x="1528" y="3566"/>
            <a:chExt cx="691" cy="135"/>
          </a:xfrm>
        </p:grpSpPr>
        <p:sp>
          <p:nvSpPr>
            <p:cNvPr id="24617" name="Freeform 41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8" name="Rectangle 42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9" name="Line 43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20" name="Group 44"/>
          <p:cNvGrpSpPr>
            <a:grpSpLocks/>
          </p:cNvGrpSpPr>
          <p:nvPr/>
        </p:nvGrpSpPr>
        <p:grpSpPr bwMode="auto">
          <a:xfrm>
            <a:off x="1116013" y="5516563"/>
            <a:ext cx="1096962" cy="368300"/>
            <a:chOff x="2381" y="1570"/>
            <a:chExt cx="691" cy="232"/>
          </a:xfrm>
        </p:grpSpPr>
        <p:sp>
          <p:nvSpPr>
            <p:cNvPr id="24621" name="Freeform 45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22" name="Rectangle 46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23" name="Rectangle 47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24" name="Rectangle 48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25" name="Rectangle 49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6" name="Line 50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27" name="Group 51"/>
          <p:cNvGrpSpPr>
            <a:grpSpLocks/>
          </p:cNvGrpSpPr>
          <p:nvPr/>
        </p:nvGrpSpPr>
        <p:grpSpPr bwMode="auto">
          <a:xfrm>
            <a:off x="1122363" y="5353050"/>
            <a:ext cx="909637" cy="376238"/>
            <a:chOff x="2499" y="1929"/>
            <a:chExt cx="573" cy="237"/>
          </a:xfrm>
        </p:grpSpPr>
        <p:sp>
          <p:nvSpPr>
            <p:cNvPr id="24628" name="Freeform 52"/>
            <p:cNvSpPr>
              <a:spLocks/>
            </p:cNvSpPr>
            <p:nvPr/>
          </p:nvSpPr>
          <p:spPr bwMode="auto">
            <a:xfrm>
              <a:off x="2499" y="1929"/>
              <a:ext cx="573" cy="237"/>
            </a:xfrm>
            <a:custGeom>
              <a:avLst/>
              <a:gdLst/>
              <a:ahLst/>
              <a:cxnLst>
                <a:cxn ang="0">
                  <a:pos x="567" y="235"/>
                </a:cxn>
                <a:cxn ang="0">
                  <a:pos x="348" y="235"/>
                </a:cxn>
                <a:cxn ang="0">
                  <a:pos x="348" y="140"/>
                </a:cxn>
                <a:cxn ang="0">
                  <a:pos x="337" y="140"/>
                </a:cxn>
                <a:cxn ang="0">
                  <a:pos x="337" y="236"/>
                </a:cxn>
                <a:cxn ang="0">
                  <a:pos x="118" y="236"/>
                </a:cxn>
                <a:cxn ang="0">
                  <a:pos x="118" y="140"/>
                </a:cxn>
                <a:cxn ang="0">
                  <a:pos x="107" y="140"/>
                </a:cxn>
                <a:cxn ang="0">
                  <a:pos x="107" y="235"/>
                </a:cxn>
                <a:cxn ang="0">
                  <a:pos x="0" y="237"/>
                </a:cxn>
                <a:cxn ang="0">
                  <a:pos x="0" y="137"/>
                </a:cxn>
                <a:cxn ang="0">
                  <a:pos x="0" y="137"/>
                </a:cxn>
                <a:cxn ang="0">
                  <a:pos x="0" y="0"/>
                </a:cxn>
                <a:cxn ang="0">
                  <a:pos x="573" y="4"/>
                </a:cxn>
                <a:cxn ang="0">
                  <a:pos x="573" y="140"/>
                </a:cxn>
                <a:cxn ang="0">
                  <a:pos x="567" y="140"/>
                </a:cxn>
                <a:cxn ang="0">
                  <a:pos x="567" y="235"/>
                </a:cxn>
              </a:cxnLst>
              <a:rect l="0" t="0" r="r" b="b"/>
              <a:pathLst>
                <a:path w="573" h="237">
                  <a:moveTo>
                    <a:pt x="567" y="235"/>
                  </a:moveTo>
                  <a:lnTo>
                    <a:pt x="348" y="235"/>
                  </a:lnTo>
                  <a:lnTo>
                    <a:pt x="348" y="140"/>
                  </a:lnTo>
                  <a:lnTo>
                    <a:pt x="337" y="140"/>
                  </a:lnTo>
                  <a:lnTo>
                    <a:pt x="337" y="236"/>
                  </a:lnTo>
                  <a:lnTo>
                    <a:pt x="118" y="236"/>
                  </a:lnTo>
                  <a:lnTo>
                    <a:pt x="118" y="140"/>
                  </a:lnTo>
                  <a:lnTo>
                    <a:pt x="107" y="140"/>
                  </a:lnTo>
                  <a:lnTo>
                    <a:pt x="107" y="235"/>
                  </a:lnTo>
                  <a:lnTo>
                    <a:pt x="0" y="237"/>
                  </a:lnTo>
                  <a:lnTo>
                    <a:pt x="0" y="137"/>
                  </a:lnTo>
                  <a:lnTo>
                    <a:pt x="0" y="137"/>
                  </a:lnTo>
                  <a:lnTo>
                    <a:pt x="0" y="0"/>
                  </a:lnTo>
                  <a:lnTo>
                    <a:pt x="573" y="4"/>
                  </a:lnTo>
                  <a:lnTo>
                    <a:pt x="573" y="140"/>
                  </a:lnTo>
                  <a:lnTo>
                    <a:pt x="567" y="140"/>
                  </a:lnTo>
                  <a:lnTo>
                    <a:pt x="567" y="23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29" name="Rectangle 53"/>
            <p:cNvSpPr>
              <a:spLocks noChangeArrowheads="1"/>
            </p:cNvSpPr>
            <p:nvPr/>
          </p:nvSpPr>
          <p:spPr bwMode="auto">
            <a:xfrm>
              <a:off x="2500" y="2069"/>
              <a:ext cx="106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30" name="Rectangle 54"/>
            <p:cNvSpPr>
              <a:spLocks noChangeArrowheads="1"/>
            </p:cNvSpPr>
            <p:nvPr/>
          </p:nvSpPr>
          <p:spPr bwMode="auto">
            <a:xfrm>
              <a:off x="2617" y="2070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31" name="Rectangle 55"/>
            <p:cNvSpPr>
              <a:spLocks noChangeArrowheads="1"/>
            </p:cNvSpPr>
            <p:nvPr/>
          </p:nvSpPr>
          <p:spPr bwMode="auto">
            <a:xfrm>
              <a:off x="2847" y="2069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32" name="Rectangle 56" descr="20%"/>
            <p:cNvSpPr>
              <a:spLocks noChangeArrowheads="1"/>
            </p:cNvSpPr>
            <p:nvPr/>
          </p:nvSpPr>
          <p:spPr bwMode="auto">
            <a:xfrm>
              <a:off x="2499" y="1933"/>
              <a:ext cx="573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33" name="Line 57" descr="5%"/>
            <p:cNvSpPr>
              <a:spLocks noChangeShapeType="1"/>
            </p:cNvSpPr>
            <p:nvPr/>
          </p:nvSpPr>
          <p:spPr bwMode="auto">
            <a:xfrm>
              <a:off x="2501" y="2042"/>
              <a:ext cx="57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34" name="Group 58"/>
          <p:cNvGrpSpPr>
            <a:grpSpLocks/>
          </p:cNvGrpSpPr>
          <p:nvPr/>
        </p:nvGrpSpPr>
        <p:grpSpPr bwMode="auto">
          <a:xfrm>
            <a:off x="1122363" y="5203825"/>
            <a:ext cx="728662" cy="369888"/>
            <a:chOff x="2613" y="2219"/>
            <a:chExt cx="459" cy="233"/>
          </a:xfrm>
        </p:grpSpPr>
        <p:sp>
          <p:nvSpPr>
            <p:cNvPr id="24635" name="Freeform 59"/>
            <p:cNvSpPr>
              <a:spLocks/>
            </p:cNvSpPr>
            <p:nvPr/>
          </p:nvSpPr>
          <p:spPr bwMode="auto">
            <a:xfrm>
              <a:off x="2615" y="2219"/>
              <a:ext cx="457" cy="233"/>
            </a:xfrm>
            <a:custGeom>
              <a:avLst/>
              <a:gdLst/>
              <a:ahLst/>
              <a:cxnLst>
                <a:cxn ang="0">
                  <a:pos x="451" y="232"/>
                </a:cxn>
                <a:cxn ang="0">
                  <a:pos x="232" y="232"/>
                </a:cxn>
                <a:cxn ang="0">
                  <a:pos x="232" y="137"/>
                </a:cxn>
                <a:cxn ang="0">
                  <a:pos x="221" y="137"/>
                </a:cxn>
                <a:cxn ang="0">
                  <a:pos x="221" y="233"/>
                </a:cxn>
                <a:cxn ang="0">
                  <a:pos x="2" y="233"/>
                </a:cxn>
                <a:cxn ang="0">
                  <a:pos x="2" y="137"/>
                </a:cxn>
                <a:cxn ang="0">
                  <a:pos x="0" y="120"/>
                </a:cxn>
                <a:cxn ang="0">
                  <a:pos x="0" y="88"/>
                </a:cxn>
                <a:cxn ang="0">
                  <a:pos x="0" y="67"/>
                </a:cxn>
                <a:cxn ang="0">
                  <a:pos x="1" y="36"/>
                </a:cxn>
                <a:cxn ang="0">
                  <a:pos x="0" y="25"/>
                </a:cxn>
                <a:cxn ang="0">
                  <a:pos x="1" y="0"/>
                </a:cxn>
                <a:cxn ang="0">
                  <a:pos x="457" y="1"/>
                </a:cxn>
                <a:cxn ang="0">
                  <a:pos x="457" y="137"/>
                </a:cxn>
                <a:cxn ang="0">
                  <a:pos x="451" y="137"/>
                </a:cxn>
                <a:cxn ang="0">
                  <a:pos x="451" y="232"/>
                </a:cxn>
              </a:cxnLst>
              <a:rect l="0" t="0" r="r" b="b"/>
              <a:pathLst>
                <a:path w="457" h="233">
                  <a:moveTo>
                    <a:pt x="451" y="232"/>
                  </a:moveTo>
                  <a:lnTo>
                    <a:pt x="232" y="232"/>
                  </a:lnTo>
                  <a:lnTo>
                    <a:pt x="232" y="137"/>
                  </a:lnTo>
                  <a:lnTo>
                    <a:pt x="221" y="137"/>
                  </a:lnTo>
                  <a:lnTo>
                    <a:pt x="221" y="233"/>
                  </a:lnTo>
                  <a:lnTo>
                    <a:pt x="2" y="233"/>
                  </a:lnTo>
                  <a:lnTo>
                    <a:pt x="2" y="137"/>
                  </a:lnTo>
                  <a:lnTo>
                    <a:pt x="0" y="120"/>
                  </a:lnTo>
                  <a:lnTo>
                    <a:pt x="0" y="88"/>
                  </a:lnTo>
                  <a:lnTo>
                    <a:pt x="0" y="67"/>
                  </a:lnTo>
                  <a:lnTo>
                    <a:pt x="1" y="36"/>
                  </a:lnTo>
                  <a:lnTo>
                    <a:pt x="0" y="25"/>
                  </a:lnTo>
                  <a:lnTo>
                    <a:pt x="1" y="0"/>
                  </a:lnTo>
                  <a:lnTo>
                    <a:pt x="457" y="1"/>
                  </a:lnTo>
                  <a:lnTo>
                    <a:pt x="457" y="137"/>
                  </a:lnTo>
                  <a:lnTo>
                    <a:pt x="451" y="137"/>
                  </a:lnTo>
                  <a:lnTo>
                    <a:pt x="451" y="2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36" name="Rectangle 60"/>
            <p:cNvSpPr>
              <a:spLocks noChangeArrowheads="1"/>
            </p:cNvSpPr>
            <p:nvPr/>
          </p:nvSpPr>
          <p:spPr bwMode="auto">
            <a:xfrm>
              <a:off x="2617" y="235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37" name="Rectangle 61"/>
            <p:cNvSpPr>
              <a:spLocks noChangeArrowheads="1"/>
            </p:cNvSpPr>
            <p:nvPr/>
          </p:nvSpPr>
          <p:spPr bwMode="auto">
            <a:xfrm>
              <a:off x="2847" y="235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38" name="Rectangle 62" descr="20%"/>
            <p:cNvSpPr>
              <a:spLocks noChangeArrowheads="1"/>
            </p:cNvSpPr>
            <p:nvPr/>
          </p:nvSpPr>
          <p:spPr bwMode="auto">
            <a:xfrm>
              <a:off x="2613" y="2220"/>
              <a:ext cx="459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39" name="Freeform 63" descr="5%"/>
            <p:cNvSpPr>
              <a:spLocks/>
            </p:cNvSpPr>
            <p:nvPr/>
          </p:nvSpPr>
          <p:spPr bwMode="auto">
            <a:xfrm>
              <a:off x="2621" y="2328"/>
              <a:ext cx="45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1" y="2"/>
                </a:cxn>
              </a:cxnLst>
              <a:rect l="0" t="0" r="r" b="b"/>
              <a:pathLst>
                <a:path w="451" h="2">
                  <a:moveTo>
                    <a:pt x="0" y="0"/>
                  </a:moveTo>
                  <a:lnTo>
                    <a:pt x="451" y="2"/>
                  </a:lnTo>
                </a:path>
              </a:pathLst>
            </a:custGeom>
            <a:pattFill prst="pct5">
              <a:fgClr>
                <a:srgbClr val="000000"/>
              </a:fgClr>
              <a:bgClr>
                <a:srgbClr val="FFFFFF"/>
              </a:bgClr>
            </a:pattFill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40" name="Group 64"/>
          <p:cNvGrpSpPr>
            <a:grpSpLocks/>
          </p:cNvGrpSpPr>
          <p:nvPr/>
        </p:nvGrpSpPr>
        <p:grpSpPr bwMode="auto">
          <a:xfrm>
            <a:off x="1125538" y="5053013"/>
            <a:ext cx="550862" cy="369887"/>
            <a:chOff x="2772" y="2481"/>
            <a:chExt cx="347" cy="233"/>
          </a:xfrm>
        </p:grpSpPr>
        <p:sp>
          <p:nvSpPr>
            <p:cNvPr id="24641" name="Freeform 65"/>
            <p:cNvSpPr>
              <a:spLocks/>
            </p:cNvSpPr>
            <p:nvPr/>
          </p:nvSpPr>
          <p:spPr bwMode="auto">
            <a:xfrm>
              <a:off x="2772" y="2481"/>
              <a:ext cx="347" cy="233"/>
            </a:xfrm>
            <a:custGeom>
              <a:avLst/>
              <a:gdLst/>
              <a:ahLst/>
              <a:cxnLst>
                <a:cxn ang="0">
                  <a:pos x="341" y="232"/>
                </a:cxn>
                <a:cxn ang="0">
                  <a:pos x="122" y="232"/>
                </a:cxn>
                <a:cxn ang="0">
                  <a:pos x="122" y="137"/>
                </a:cxn>
                <a:cxn ang="0">
                  <a:pos x="111" y="137"/>
                </a:cxn>
                <a:cxn ang="0">
                  <a:pos x="111" y="233"/>
                </a:cxn>
                <a:cxn ang="0">
                  <a:pos x="0" y="233"/>
                </a:cxn>
                <a:cxn ang="0">
                  <a:pos x="2" y="12"/>
                </a:cxn>
                <a:cxn ang="0">
                  <a:pos x="2" y="6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347" y="1"/>
                </a:cxn>
                <a:cxn ang="0">
                  <a:pos x="347" y="137"/>
                </a:cxn>
                <a:cxn ang="0">
                  <a:pos x="341" y="137"/>
                </a:cxn>
                <a:cxn ang="0">
                  <a:pos x="341" y="232"/>
                </a:cxn>
              </a:cxnLst>
              <a:rect l="0" t="0" r="r" b="b"/>
              <a:pathLst>
                <a:path w="347" h="233">
                  <a:moveTo>
                    <a:pt x="341" y="232"/>
                  </a:moveTo>
                  <a:lnTo>
                    <a:pt x="122" y="232"/>
                  </a:lnTo>
                  <a:lnTo>
                    <a:pt x="122" y="137"/>
                  </a:lnTo>
                  <a:lnTo>
                    <a:pt x="111" y="137"/>
                  </a:lnTo>
                  <a:lnTo>
                    <a:pt x="111" y="233"/>
                  </a:lnTo>
                  <a:lnTo>
                    <a:pt x="0" y="233"/>
                  </a:lnTo>
                  <a:lnTo>
                    <a:pt x="2" y="12"/>
                  </a:lnTo>
                  <a:lnTo>
                    <a:pt x="2" y="6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347" y="1"/>
                  </a:lnTo>
                  <a:lnTo>
                    <a:pt x="347" y="137"/>
                  </a:lnTo>
                  <a:lnTo>
                    <a:pt x="341" y="137"/>
                  </a:lnTo>
                  <a:lnTo>
                    <a:pt x="341" y="2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42" name="Rectangle 66"/>
            <p:cNvSpPr>
              <a:spLocks noChangeArrowheads="1"/>
            </p:cNvSpPr>
            <p:nvPr/>
          </p:nvSpPr>
          <p:spPr bwMode="auto">
            <a:xfrm>
              <a:off x="2772" y="2619"/>
              <a:ext cx="111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43" name="Rectangle 67"/>
            <p:cNvSpPr>
              <a:spLocks noChangeArrowheads="1"/>
            </p:cNvSpPr>
            <p:nvPr/>
          </p:nvSpPr>
          <p:spPr bwMode="auto">
            <a:xfrm>
              <a:off x="2894" y="2618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44" name="Rectangle 68" descr="20%"/>
            <p:cNvSpPr>
              <a:spLocks noChangeArrowheads="1"/>
            </p:cNvSpPr>
            <p:nvPr/>
          </p:nvSpPr>
          <p:spPr bwMode="auto">
            <a:xfrm>
              <a:off x="2772" y="2482"/>
              <a:ext cx="347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45" name="Line 69" descr="5%"/>
            <p:cNvSpPr>
              <a:spLocks noChangeShapeType="1"/>
            </p:cNvSpPr>
            <p:nvPr/>
          </p:nvSpPr>
          <p:spPr bwMode="auto">
            <a:xfrm>
              <a:off x="2772" y="2591"/>
              <a:ext cx="34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46" name="Group 70"/>
          <p:cNvGrpSpPr>
            <a:grpSpLocks/>
          </p:cNvGrpSpPr>
          <p:nvPr/>
        </p:nvGrpSpPr>
        <p:grpSpPr bwMode="auto">
          <a:xfrm>
            <a:off x="1122363" y="4900613"/>
            <a:ext cx="358775" cy="371475"/>
            <a:chOff x="2930" y="2753"/>
            <a:chExt cx="226" cy="234"/>
          </a:xfrm>
        </p:grpSpPr>
        <p:sp>
          <p:nvSpPr>
            <p:cNvPr id="24647" name="Freeform 71"/>
            <p:cNvSpPr>
              <a:spLocks/>
            </p:cNvSpPr>
            <p:nvPr/>
          </p:nvSpPr>
          <p:spPr bwMode="auto">
            <a:xfrm>
              <a:off x="2930" y="2753"/>
              <a:ext cx="226" cy="234"/>
            </a:xfrm>
            <a:custGeom>
              <a:avLst/>
              <a:gdLst/>
              <a:ahLst/>
              <a:cxnLst>
                <a:cxn ang="0">
                  <a:pos x="220" y="234"/>
                </a:cxn>
                <a:cxn ang="0">
                  <a:pos x="1" y="234"/>
                </a:cxn>
                <a:cxn ang="0">
                  <a:pos x="1" y="139"/>
                </a:cxn>
                <a:cxn ang="0">
                  <a:pos x="1" y="6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6" y="3"/>
                </a:cxn>
                <a:cxn ang="0">
                  <a:pos x="226" y="139"/>
                </a:cxn>
                <a:cxn ang="0">
                  <a:pos x="220" y="139"/>
                </a:cxn>
                <a:cxn ang="0">
                  <a:pos x="220" y="234"/>
                </a:cxn>
              </a:cxnLst>
              <a:rect l="0" t="0" r="r" b="b"/>
              <a:pathLst>
                <a:path w="226" h="234">
                  <a:moveTo>
                    <a:pt x="220" y="234"/>
                  </a:moveTo>
                  <a:lnTo>
                    <a:pt x="1" y="234"/>
                  </a:lnTo>
                  <a:lnTo>
                    <a:pt x="1" y="139"/>
                  </a:lnTo>
                  <a:lnTo>
                    <a:pt x="1" y="6"/>
                  </a:ln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6" y="3"/>
                  </a:lnTo>
                  <a:lnTo>
                    <a:pt x="226" y="139"/>
                  </a:lnTo>
                  <a:lnTo>
                    <a:pt x="220" y="139"/>
                  </a:lnTo>
                  <a:lnTo>
                    <a:pt x="220" y="2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48" name="Rectangle 72"/>
            <p:cNvSpPr>
              <a:spLocks noChangeArrowheads="1"/>
            </p:cNvSpPr>
            <p:nvPr/>
          </p:nvSpPr>
          <p:spPr bwMode="auto">
            <a:xfrm>
              <a:off x="2931" y="2892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49" name="Rectangle 73" descr="20%"/>
            <p:cNvSpPr>
              <a:spLocks noChangeArrowheads="1"/>
            </p:cNvSpPr>
            <p:nvPr/>
          </p:nvSpPr>
          <p:spPr bwMode="auto">
            <a:xfrm>
              <a:off x="2931" y="2756"/>
              <a:ext cx="225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50" name="Line 74" descr="5%"/>
            <p:cNvSpPr>
              <a:spLocks noChangeShapeType="1"/>
            </p:cNvSpPr>
            <p:nvPr/>
          </p:nvSpPr>
          <p:spPr bwMode="auto">
            <a:xfrm>
              <a:off x="2931" y="2865"/>
              <a:ext cx="22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51" name="Group 75"/>
          <p:cNvGrpSpPr>
            <a:grpSpLocks/>
          </p:cNvGrpSpPr>
          <p:nvPr/>
        </p:nvGrpSpPr>
        <p:grpSpPr bwMode="auto">
          <a:xfrm>
            <a:off x="1119188" y="4749800"/>
            <a:ext cx="184150" cy="371475"/>
            <a:chOff x="2894" y="3059"/>
            <a:chExt cx="116" cy="234"/>
          </a:xfrm>
        </p:grpSpPr>
        <p:sp>
          <p:nvSpPr>
            <p:cNvPr id="24652" name="Freeform 76"/>
            <p:cNvSpPr>
              <a:spLocks/>
            </p:cNvSpPr>
            <p:nvPr/>
          </p:nvSpPr>
          <p:spPr bwMode="auto">
            <a:xfrm>
              <a:off x="2894" y="3059"/>
              <a:ext cx="115" cy="234"/>
            </a:xfrm>
            <a:custGeom>
              <a:avLst/>
              <a:gdLst/>
              <a:ahLst/>
              <a:cxnLst>
                <a:cxn ang="0">
                  <a:pos x="115" y="141"/>
                </a:cxn>
                <a:cxn ang="0">
                  <a:pos x="115" y="234"/>
                </a:cxn>
                <a:cxn ang="0">
                  <a:pos x="1" y="234"/>
                </a:cxn>
                <a:cxn ang="0">
                  <a:pos x="1" y="139"/>
                </a:cxn>
                <a:cxn ang="0">
                  <a:pos x="1" y="6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15" y="3"/>
                </a:cxn>
                <a:cxn ang="0">
                  <a:pos x="115" y="4"/>
                </a:cxn>
                <a:cxn ang="0">
                  <a:pos x="115" y="118"/>
                </a:cxn>
                <a:cxn ang="0">
                  <a:pos x="115" y="141"/>
                </a:cxn>
              </a:cxnLst>
              <a:rect l="0" t="0" r="r" b="b"/>
              <a:pathLst>
                <a:path w="115" h="234">
                  <a:moveTo>
                    <a:pt x="115" y="141"/>
                  </a:moveTo>
                  <a:lnTo>
                    <a:pt x="115" y="234"/>
                  </a:lnTo>
                  <a:lnTo>
                    <a:pt x="1" y="234"/>
                  </a:lnTo>
                  <a:lnTo>
                    <a:pt x="1" y="139"/>
                  </a:lnTo>
                  <a:lnTo>
                    <a:pt x="1" y="6"/>
                  </a:ln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15" y="3"/>
                  </a:lnTo>
                  <a:lnTo>
                    <a:pt x="115" y="4"/>
                  </a:lnTo>
                  <a:lnTo>
                    <a:pt x="115" y="118"/>
                  </a:lnTo>
                  <a:lnTo>
                    <a:pt x="115" y="14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53" name="Rectangle 77"/>
            <p:cNvSpPr>
              <a:spLocks noChangeArrowheads="1"/>
            </p:cNvSpPr>
            <p:nvPr/>
          </p:nvSpPr>
          <p:spPr bwMode="auto">
            <a:xfrm>
              <a:off x="2895" y="3198"/>
              <a:ext cx="115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54" name="Rectangle 78" descr="20%"/>
            <p:cNvSpPr>
              <a:spLocks noChangeArrowheads="1"/>
            </p:cNvSpPr>
            <p:nvPr/>
          </p:nvSpPr>
          <p:spPr bwMode="auto">
            <a:xfrm>
              <a:off x="2895" y="3062"/>
              <a:ext cx="115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55" name="Line 79" descr="5%"/>
            <p:cNvSpPr>
              <a:spLocks noChangeShapeType="1"/>
            </p:cNvSpPr>
            <p:nvPr/>
          </p:nvSpPr>
          <p:spPr bwMode="auto">
            <a:xfrm>
              <a:off x="2895" y="3171"/>
              <a:ext cx="1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56" name="Group 80"/>
          <p:cNvGrpSpPr>
            <a:grpSpLocks/>
          </p:cNvGrpSpPr>
          <p:nvPr/>
        </p:nvGrpSpPr>
        <p:grpSpPr bwMode="auto">
          <a:xfrm>
            <a:off x="2212975" y="5518150"/>
            <a:ext cx="1096963" cy="368300"/>
            <a:chOff x="2381" y="1570"/>
            <a:chExt cx="691" cy="232"/>
          </a:xfrm>
        </p:grpSpPr>
        <p:sp>
          <p:nvSpPr>
            <p:cNvPr id="24657" name="Freeform 81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58" name="Rectangle 82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59" name="Rectangle 83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60" name="Rectangle 84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61" name="Rectangle 85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62" name="Line 86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63" name="Group 87"/>
          <p:cNvGrpSpPr>
            <a:grpSpLocks/>
          </p:cNvGrpSpPr>
          <p:nvPr/>
        </p:nvGrpSpPr>
        <p:grpSpPr bwMode="auto">
          <a:xfrm>
            <a:off x="2032000" y="5362575"/>
            <a:ext cx="1096963" cy="368300"/>
            <a:chOff x="2381" y="1570"/>
            <a:chExt cx="691" cy="232"/>
          </a:xfrm>
        </p:grpSpPr>
        <p:sp>
          <p:nvSpPr>
            <p:cNvPr id="24664" name="Freeform 88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65" name="Rectangle 89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66" name="Rectangle 90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67" name="Rectangle 91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68" name="Rectangle 92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69" name="Line 93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70" name="Group 94"/>
          <p:cNvGrpSpPr>
            <a:grpSpLocks/>
          </p:cNvGrpSpPr>
          <p:nvPr/>
        </p:nvGrpSpPr>
        <p:grpSpPr bwMode="auto">
          <a:xfrm>
            <a:off x="1851025" y="5203825"/>
            <a:ext cx="1096963" cy="368300"/>
            <a:chOff x="2381" y="1570"/>
            <a:chExt cx="691" cy="232"/>
          </a:xfrm>
        </p:grpSpPr>
        <p:sp>
          <p:nvSpPr>
            <p:cNvPr id="24671" name="Freeform 95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72" name="Rectangle 96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73" name="Rectangle 97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74" name="Rectangle 98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75" name="Rectangle 99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76" name="Line 100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77" name="Group 101"/>
          <p:cNvGrpSpPr>
            <a:grpSpLocks/>
          </p:cNvGrpSpPr>
          <p:nvPr/>
        </p:nvGrpSpPr>
        <p:grpSpPr bwMode="auto">
          <a:xfrm>
            <a:off x="1676400" y="5054600"/>
            <a:ext cx="1096963" cy="368300"/>
            <a:chOff x="2381" y="1570"/>
            <a:chExt cx="691" cy="232"/>
          </a:xfrm>
        </p:grpSpPr>
        <p:sp>
          <p:nvSpPr>
            <p:cNvPr id="24678" name="Freeform 102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79" name="Rectangle 103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80" name="Rectangle 104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81" name="Rectangle 105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82" name="Rectangle 106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3" name="Line 107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84" name="Group 108"/>
          <p:cNvGrpSpPr>
            <a:grpSpLocks/>
          </p:cNvGrpSpPr>
          <p:nvPr/>
        </p:nvGrpSpPr>
        <p:grpSpPr bwMode="auto">
          <a:xfrm>
            <a:off x="1479550" y="4903788"/>
            <a:ext cx="1096963" cy="368300"/>
            <a:chOff x="2381" y="1570"/>
            <a:chExt cx="691" cy="232"/>
          </a:xfrm>
        </p:grpSpPr>
        <p:sp>
          <p:nvSpPr>
            <p:cNvPr id="24685" name="Freeform 109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86" name="Rectangle 110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87" name="Rectangle 111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88" name="Rectangle 112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89" name="Rectangle 113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90" name="Line 114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91" name="Group 115"/>
          <p:cNvGrpSpPr>
            <a:grpSpLocks/>
          </p:cNvGrpSpPr>
          <p:nvPr/>
        </p:nvGrpSpPr>
        <p:grpSpPr bwMode="auto">
          <a:xfrm>
            <a:off x="1311275" y="4752975"/>
            <a:ext cx="1096963" cy="368300"/>
            <a:chOff x="2381" y="1570"/>
            <a:chExt cx="691" cy="232"/>
          </a:xfrm>
        </p:grpSpPr>
        <p:sp>
          <p:nvSpPr>
            <p:cNvPr id="24692" name="Freeform 116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93" name="Rectangle 117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94" name="Rectangle 118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95" name="Rectangle 119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96" name="Rectangle 120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97" name="Line 121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98" name="Group 122"/>
          <p:cNvGrpSpPr>
            <a:grpSpLocks/>
          </p:cNvGrpSpPr>
          <p:nvPr/>
        </p:nvGrpSpPr>
        <p:grpSpPr bwMode="auto">
          <a:xfrm>
            <a:off x="1109663" y="4594225"/>
            <a:ext cx="1096962" cy="368300"/>
            <a:chOff x="2381" y="1570"/>
            <a:chExt cx="691" cy="232"/>
          </a:xfrm>
        </p:grpSpPr>
        <p:sp>
          <p:nvSpPr>
            <p:cNvPr id="24699" name="Freeform 123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00" name="Rectangle 124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01" name="Rectangle 125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02" name="Rectangle 126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03" name="Rectangle 127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04" name="Line 128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705" name="Group 129"/>
          <p:cNvGrpSpPr>
            <a:grpSpLocks/>
          </p:cNvGrpSpPr>
          <p:nvPr/>
        </p:nvGrpSpPr>
        <p:grpSpPr bwMode="auto">
          <a:xfrm>
            <a:off x="1112838" y="4435475"/>
            <a:ext cx="909637" cy="376238"/>
            <a:chOff x="2499" y="1929"/>
            <a:chExt cx="573" cy="237"/>
          </a:xfrm>
        </p:grpSpPr>
        <p:sp>
          <p:nvSpPr>
            <p:cNvPr id="24706" name="Freeform 130"/>
            <p:cNvSpPr>
              <a:spLocks/>
            </p:cNvSpPr>
            <p:nvPr/>
          </p:nvSpPr>
          <p:spPr bwMode="auto">
            <a:xfrm>
              <a:off x="2499" y="1929"/>
              <a:ext cx="573" cy="237"/>
            </a:xfrm>
            <a:custGeom>
              <a:avLst/>
              <a:gdLst/>
              <a:ahLst/>
              <a:cxnLst>
                <a:cxn ang="0">
                  <a:pos x="567" y="235"/>
                </a:cxn>
                <a:cxn ang="0">
                  <a:pos x="348" y="235"/>
                </a:cxn>
                <a:cxn ang="0">
                  <a:pos x="348" y="140"/>
                </a:cxn>
                <a:cxn ang="0">
                  <a:pos x="337" y="140"/>
                </a:cxn>
                <a:cxn ang="0">
                  <a:pos x="337" y="236"/>
                </a:cxn>
                <a:cxn ang="0">
                  <a:pos x="118" y="236"/>
                </a:cxn>
                <a:cxn ang="0">
                  <a:pos x="118" y="140"/>
                </a:cxn>
                <a:cxn ang="0">
                  <a:pos x="107" y="140"/>
                </a:cxn>
                <a:cxn ang="0">
                  <a:pos x="107" y="235"/>
                </a:cxn>
                <a:cxn ang="0">
                  <a:pos x="0" y="237"/>
                </a:cxn>
                <a:cxn ang="0">
                  <a:pos x="0" y="137"/>
                </a:cxn>
                <a:cxn ang="0">
                  <a:pos x="0" y="137"/>
                </a:cxn>
                <a:cxn ang="0">
                  <a:pos x="0" y="0"/>
                </a:cxn>
                <a:cxn ang="0">
                  <a:pos x="573" y="4"/>
                </a:cxn>
                <a:cxn ang="0">
                  <a:pos x="573" y="140"/>
                </a:cxn>
                <a:cxn ang="0">
                  <a:pos x="567" y="140"/>
                </a:cxn>
                <a:cxn ang="0">
                  <a:pos x="567" y="235"/>
                </a:cxn>
              </a:cxnLst>
              <a:rect l="0" t="0" r="r" b="b"/>
              <a:pathLst>
                <a:path w="573" h="237">
                  <a:moveTo>
                    <a:pt x="567" y="235"/>
                  </a:moveTo>
                  <a:lnTo>
                    <a:pt x="348" y="235"/>
                  </a:lnTo>
                  <a:lnTo>
                    <a:pt x="348" y="140"/>
                  </a:lnTo>
                  <a:lnTo>
                    <a:pt x="337" y="140"/>
                  </a:lnTo>
                  <a:lnTo>
                    <a:pt x="337" y="236"/>
                  </a:lnTo>
                  <a:lnTo>
                    <a:pt x="118" y="236"/>
                  </a:lnTo>
                  <a:lnTo>
                    <a:pt x="118" y="140"/>
                  </a:lnTo>
                  <a:lnTo>
                    <a:pt x="107" y="140"/>
                  </a:lnTo>
                  <a:lnTo>
                    <a:pt x="107" y="235"/>
                  </a:lnTo>
                  <a:lnTo>
                    <a:pt x="0" y="237"/>
                  </a:lnTo>
                  <a:lnTo>
                    <a:pt x="0" y="137"/>
                  </a:lnTo>
                  <a:lnTo>
                    <a:pt x="0" y="137"/>
                  </a:lnTo>
                  <a:lnTo>
                    <a:pt x="0" y="0"/>
                  </a:lnTo>
                  <a:lnTo>
                    <a:pt x="573" y="4"/>
                  </a:lnTo>
                  <a:lnTo>
                    <a:pt x="573" y="140"/>
                  </a:lnTo>
                  <a:lnTo>
                    <a:pt x="567" y="140"/>
                  </a:lnTo>
                  <a:lnTo>
                    <a:pt x="567" y="23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07" name="Rectangle 131"/>
            <p:cNvSpPr>
              <a:spLocks noChangeArrowheads="1"/>
            </p:cNvSpPr>
            <p:nvPr/>
          </p:nvSpPr>
          <p:spPr bwMode="auto">
            <a:xfrm>
              <a:off x="2500" y="2069"/>
              <a:ext cx="106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08" name="Rectangle 132"/>
            <p:cNvSpPr>
              <a:spLocks noChangeArrowheads="1"/>
            </p:cNvSpPr>
            <p:nvPr/>
          </p:nvSpPr>
          <p:spPr bwMode="auto">
            <a:xfrm>
              <a:off x="2617" y="2070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09" name="Rectangle 133"/>
            <p:cNvSpPr>
              <a:spLocks noChangeArrowheads="1"/>
            </p:cNvSpPr>
            <p:nvPr/>
          </p:nvSpPr>
          <p:spPr bwMode="auto">
            <a:xfrm>
              <a:off x="2847" y="2069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10" name="Rectangle 134" descr="20%"/>
            <p:cNvSpPr>
              <a:spLocks noChangeArrowheads="1"/>
            </p:cNvSpPr>
            <p:nvPr/>
          </p:nvSpPr>
          <p:spPr bwMode="auto">
            <a:xfrm>
              <a:off x="2499" y="1933"/>
              <a:ext cx="573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11" name="Line 135" descr="5%"/>
            <p:cNvSpPr>
              <a:spLocks noChangeShapeType="1"/>
            </p:cNvSpPr>
            <p:nvPr/>
          </p:nvSpPr>
          <p:spPr bwMode="auto">
            <a:xfrm>
              <a:off x="2501" y="2042"/>
              <a:ext cx="57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712" name="Group 136"/>
          <p:cNvGrpSpPr>
            <a:grpSpLocks/>
          </p:cNvGrpSpPr>
          <p:nvPr/>
        </p:nvGrpSpPr>
        <p:grpSpPr bwMode="auto">
          <a:xfrm>
            <a:off x="1112838" y="4286250"/>
            <a:ext cx="728662" cy="369888"/>
            <a:chOff x="2613" y="2219"/>
            <a:chExt cx="459" cy="233"/>
          </a:xfrm>
        </p:grpSpPr>
        <p:sp>
          <p:nvSpPr>
            <p:cNvPr id="24713" name="Freeform 137"/>
            <p:cNvSpPr>
              <a:spLocks/>
            </p:cNvSpPr>
            <p:nvPr/>
          </p:nvSpPr>
          <p:spPr bwMode="auto">
            <a:xfrm>
              <a:off x="2615" y="2219"/>
              <a:ext cx="457" cy="233"/>
            </a:xfrm>
            <a:custGeom>
              <a:avLst/>
              <a:gdLst/>
              <a:ahLst/>
              <a:cxnLst>
                <a:cxn ang="0">
                  <a:pos x="451" y="232"/>
                </a:cxn>
                <a:cxn ang="0">
                  <a:pos x="232" y="232"/>
                </a:cxn>
                <a:cxn ang="0">
                  <a:pos x="232" y="137"/>
                </a:cxn>
                <a:cxn ang="0">
                  <a:pos x="221" y="137"/>
                </a:cxn>
                <a:cxn ang="0">
                  <a:pos x="221" y="233"/>
                </a:cxn>
                <a:cxn ang="0">
                  <a:pos x="2" y="233"/>
                </a:cxn>
                <a:cxn ang="0">
                  <a:pos x="2" y="137"/>
                </a:cxn>
                <a:cxn ang="0">
                  <a:pos x="0" y="120"/>
                </a:cxn>
                <a:cxn ang="0">
                  <a:pos x="0" y="88"/>
                </a:cxn>
                <a:cxn ang="0">
                  <a:pos x="0" y="67"/>
                </a:cxn>
                <a:cxn ang="0">
                  <a:pos x="1" y="36"/>
                </a:cxn>
                <a:cxn ang="0">
                  <a:pos x="0" y="25"/>
                </a:cxn>
                <a:cxn ang="0">
                  <a:pos x="1" y="0"/>
                </a:cxn>
                <a:cxn ang="0">
                  <a:pos x="457" y="1"/>
                </a:cxn>
                <a:cxn ang="0">
                  <a:pos x="457" y="137"/>
                </a:cxn>
                <a:cxn ang="0">
                  <a:pos x="451" y="137"/>
                </a:cxn>
                <a:cxn ang="0">
                  <a:pos x="451" y="232"/>
                </a:cxn>
              </a:cxnLst>
              <a:rect l="0" t="0" r="r" b="b"/>
              <a:pathLst>
                <a:path w="457" h="233">
                  <a:moveTo>
                    <a:pt x="451" y="232"/>
                  </a:moveTo>
                  <a:lnTo>
                    <a:pt x="232" y="232"/>
                  </a:lnTo>
                  <a:lnTo>
                    <a:pt x="232" y="137"/>
                  </a:lnTo>
                  <a:lnTo>
                    <a:pt x="221" y="137"/>
                  </a:lnTo>
                  <a:lnTo>
                    <a:pt x="221" y="233"/>
                  </a:lnTo>
                  <a:lnTo>
                    <a:pt x="2" y="233"/>
                  </a:lnTo>
                  <a:lnTo>
                    <a:pt x="2" y="137"/>
                  </a:lnTo>
                  <a:lnTo>
                    <a:pt x="0" y="120"/>
                  </a:lnTo>
                  <a:lnTo>
                    <a:pt x="0" y="88"/>
                  </a:lnTo>
                  <a:lnTo>
                    <a:pt x="0" y="67"/>
                  </a:lnTo>
                  <a:lnTo>
                    <a:pt x="1" y="36"/>
                  </a:lnTo>
                  <a:lnTo>
                    <a:pt x="0" y="25"/>
                  </a:lnTo>
                  <a:lnTo>
                    <a:pt x="1" y="0"/>
                  </a:lnTo>
                  <a:lnTo>
                    <a:pt x="457" y="1"/>
                  </a:lnTo>
                  <a:lnTo>
                    <a:pt x="457" y="137"/>
                  </a:lnTo>
                  <a:lnTo>
                    <a:pt x="451" y="137"/>
                  </a:lnTo>
                  <a:lnTo>
                    <a:pt x="451" y="2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14" name="Rectangle 138"/>
            <p:cNvSpPr>
              <a:spLocks noChangeArrowheads="1"/>
            </p:cNvSpPr>
            <p:nvPr/>
          </p:nvSpPr>
          <p:spPr bwMode="auto">
            <a:xfrm>
              <a:off x="2617" y="235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15" name="Rectangle 139"/>
            <p:cNvSpPr>
              <a:spLocks noChangeArrowheads="1"/>
            </p:cNvSpPr>
            <p:nvPr/>
          </p:nvSpPr>
          <p:spPr bwMode="auto">
            <a:xfrm>
              <a:off x="2847" y="235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16" name="Rectangle 140" descr="20%"/>
            <p:cNvSpPr>
              <a:spLocks noChangeArrowheads="1"/>
            </p:cNvSpPr>
            <p:nvPr/>
          </p:nvSpPr>
          <p:spPr bwMode="auto">
            <a:xfrm>
              <a:off x="2613" y="2220"/>
              <a:ext cx="459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17" name="Freeform 141" descr="5%"/>
            <p:cNvSpPr>
              <a:spLocks/>
            </p:cNvSpPr>
            <p:nvPr/>
          </p:nvSpPr>
          <p:spPr bwMode="auto">
            <a:xfrm>
              <a:off x="2621" y="2328"/>
              <a:ext cx="45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1" y="2"/>
                </a:cxn>
              </a:cxnLst>
              <a:rect l="0" t="0" r="r" b="b"/>
              <a:pathLst>
                <a:path w="451" h="2">
                  <a:moveTo>
                    <a:pt x="0" y="0"/>
                  </a:moveTo>
                  <a:lnTo>
                    <a:pt x="451" y="2"/>
                  </a:lnTo>
                </a:path>
              </a:pathLst>
            </a:custGeom>
            <a:pattFill prst="pct5">
              <a:fgClr>
                <a:srgbClr val="000000"/>
              </a:fgClr>
              <a:bgClr>
                <a:srgbClr val="FFFFFF"/>
              </a:bgClr>
            </a:pattFill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718" name="Group 142"/>
          <p:cNvGrpSpPr>
            <a:grpSpLocks/>
          </p:cNvGrpSpPr>
          <p:nvPr/>
        </p:nvGrpSpPr>
        <p:grpSpPr bwMode="auto">
          <a:xfrm>
            <a:off x="1116013" y="4135438"/>
            <a:ext cx="550862" cy="369887"/>
            <a:chOff x="2772" y="2481"/>
            <a:chExt cx="347" cy="233"/>
          </a:xfrm>
        </p:grpSpPr>
        <p:sp>
          <p:nvSpPr>
            <p:cNvPr id="24719" name="Freeform 143"/>
            <p:cNvSpPr>
              <a:spLocks/>
            </p:cNvSpPr>
            <p:nvPr/>
          </p:nvSpPr>
          <p:spPr bwMode="auto">
            <a:xfrm>
              <a:off x="2772" y="2481"/>
              <a:ext cx="347" cy="233"/>
            </a:xfrm>
            <a:custGeom>
              <a:avLst/>
              <a:gdLst/>
              <a:ahLst/>
              <a:cxnLst>
                <a:cxn ang="0">
                  <a:pos x="341" y="232"/>
                </a:cxn>
                <a:cxn ang="0">
                  <a:pos x="122" y="232"/>
                </a:cxn>
                <a:cxn ang="0">
                  <a:pos x="122" y="137"/>
                </a:cxn>
                <a:cxn ang="0">
                  <a:pos x="111" y="137"/>
                </a:cxn>
                <a:cxn ang="0">
                  <a:pos x="111" y="233"/>
                </a:cxn>
                <a:cxn ang="0">
                  <a:pos x="0" y="233"/>
                </a:cxn>
                <a:cxn ang="0">
                  <a:pos x="2" y="12"/>
                </a:cxn>
                <a:cxn ang="0">
                  <a:pos x="2" y="6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347" y="1"/>
                </a:cxn>
                <a:cxn ang="0">
                  <a:pos x="347" y="137"/>
                </a:cxn>
                <a:cxn ang="0">
                  <a:pos x="341" y="137"/>
                </a:cxn>
                <a:cxn ang="0">
                  <a:pos x="341" y="232"/>
                </a:cxn>
              </a:cxnLst>
              <a:rect l="0" t="0" r="r" b="b"/>
              <a:pathLst>
                <a:path w="347" h="233">
                  <a:moveTo>
                    <a:pt x="341" y="232"/>
                  </a:moveTo>
                  <a:lnTo>
                    <a:pt x="122" y="232"/>
                  </a:lnTo>
                  <a:lnTo>
                    <a:pt x="122" y="137"/>
                  </a:lnTo>
                  <a:lnTo>
                    <a:pt x="111" y="137"/>
                  </a:lnTo>
                  <a:lnTo>
                    <a:pt x="111" y="233"/>
                  </a:lnTo>
                  <a:lnTo>
                    <a:pt x="0" y="233"/>
                  </a:lnTo>
                  <a:lnTo>
                    <a:pt x="2" y="12"/>
                  </a:lnTo>
                  <a:lnTo>
                    <a:pt x="2" y="6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347" y="1"/>
                  </a:lnTo>
                  <a:lnTo>
                    <a:pt x="347" y="137"/>
                  </a:lnTo>
                  <a:lnTo>
                    <a:pt x="341" y="137"/>
                  </a:lnTo>
                  <a:lnTo>
                    <a:pt x="341" y="2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20" name="Rectangle 144"/>
            <p:cNvSpPr>
              <a:spLocks noChangeArrowheads="1"/>
            </p:cNvSpPr>
            <p:nvPr/>
          </p:nvSpPr>
          <p:spPr bwMode="auto">
            <a:xfrm>
              <a:off x="2772" y="2619"/>
              <a:ext cx="111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21" name="Rectangle 145"/>
            <p:cNvSpPr>
              <a:spLocks noChangeArrowheads="1"/>
            </p:cNvSpPr>
            <p:nvPr/>
          </p:nvSpPr>
          <p:spPr bwMode="auto">
            <a:xfrm>
              <a:off x="2894" y="2618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22" name="Rectangle 146" descr="20%"/>
            <p:cNvSpPr>
              <a:spLocks noChangeArrowheads="1"/>
            </p:cNvSpPr>
            <p:nvPr/>
          </p:nvSpPr>
          <p:spPr bwMode="auto">
            <a:xfrm>
              <a:off x="2772" y="2482"/>
              <a:ext cx="347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23" name="Line 147" descr="5%"/>
            <p:cNvSpPr>
              <a:spLocks noChangeShapeType="1"/>
            </p:cNvSpPr>
            <p:nvPr/>
          </p:nvSpPr>
          <p:spPr bwMode="auto">
            <a:xfrm>
              <a:off x="2772" y="2591"/>
              <a:ext cx="34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724" name="Group 148"/>
          <p:cNvGrpSpPr>
            <a:grpSpLocks/>
          </p:cNvGrpSpPr>
          <p:nvPr/>
        </p:nvGrpSpPr>
        <p:grpSpPr bwMode="auto">
          <a:xfrm>
            <a:off x="1112838" y="3983038"/>
            <a:ext cx="358775" cy="371475"/>
            <a:chOff x="2930" y="2753"/>
            <a:chExt cx="226" cy="234"/>
          </a:xfrm>
        </p:grpSpPr>
        <p:sp>
          <p:nvSpPr>
            <p:cNvPr id="24725" name="Freeform 149"/>
            <p:cNvSpPr>
              <a:spLocks/>
            </p:cNvSpPr>
            <p:nvPr/>
          </p:nvSpPr>
          <p:spPr bwMode="auto">
            <a:xfrm>
              <a:off x="2930" y="2753"/>
              <a:ext cx="226" cy="234"/>
            </a:xfrm>
            <a:custGeom>
              <a:avLst/>
              <a:gdLst/>
              <a:ahLst/>
              <a:cxnLst>
                <a:cxn ang="0">
                  <a:pos x="220" y="234"/>
                </a:cxn>
                <a:cxn ang="0">
                  <a:pos x="1" y="234"/>
                </a:cxn>
                <a:cxn ang="0">
                  <a:pos x="1" y="139"/>
                </a:cxn>
                <a:cxn ang="0">
                  <a:pos x="1" y="6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6" y="3"/>
                </a:cxn>
                <a:cxn ang="0">
                  <a:pos x="226" y="139"/>
                </a:cxn>
                <a:cxn ang="0">
                  <a:pos x="220" y="139"/>
                </a:cxn>
                <a:cxn ang="0">
                  <a:pos x="220" y="234"/>
                </a:cxn>
              </a:cxnLst>
              <a:rect l="0" t="0" r="r" b="b"/>
              <a:pathLst>
                <a:path w="226" h="234">
                  <a:moveTo>
                    <a:pt x="220" y="234"/>
                  </a:moveTo>
                  <a:lnTo>
                    <a:pt x="1" y="234"/>
                  </a:lnTo>
                  <a:lnTo>
                    <a:pt x="1" y="139"/>
                  </a:lnTo>
                  <a:lnTo>
                    <a:pt x="1" y="6"/>
                  </a:ln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6" y="3"/>
                  </a:lnTo>
                  <a:lnTo>
                    <a:pt x="226" y="139"/>
                  </a:lnTo>
                  <a:lnTo>
                    <a:pt x="220" y="139"/>
                  </a:lnTo>
                  <a:lnTo>
                    <a:pt x="220" y="2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26" name="Rectangle 150"/>
            <p:cNvSpPr>
              <a:spLocks noChangeArrowheads="1"/>
            </p:cNvSpPr>
            <p:nvPr/>
          </p:nvSpPr>
          <p:spPr bwMode="auto">
            <a:xfrm>
              <a:off x="2931" y="2892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27" name="Rectangle 151" descr="20%"/>
            <p:cNvSpPr>
              <a:spLocks noChangeArrowheads="1"/>
            </p:cNvSpPr>
            <p:nvPr/>
          </p:nvSpPr>
          <p:spPr bwMode="auto">
            <a:xfrm>
              <a:off x="2931" y="2756"/>
              <a:ext cx="225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28" name="Line 152" descr="5%"/>
            <p:cNvSpPr>
              <a:spLocks noChangeShapeType="1"/>
            </p:cNvSpPr>
            <p:nvPr/>
          </p:nvSpPr>
          <p:spPr bwMode="auto">
            <a:xfrm>
              <a:off x="2931" y="2865"/>
              <a:ext cx="22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729" name="Group 153"/>
          <p:cNvGrpSpPr>
            <a:grpSpLocks/>
          </p:cNvGrpSpPr>
          <p:nvPr/>
        </p:nvGrpSpPr>
        <p:grpSpPr bwMode="auto">
          <a:xfrm>
            <a:off x="1109663" y="3832225"/>
            <a:ext cx="184150" cy="371475"/>
            <a:chOff x="2894" y="3059"/>
            <a:chExt cx="116" cy="234"/>
          </a:xfrm>
        </p:grpSpPr>
        <p:sp>
          <p:nvSpPr>
            <p:cNvPr id="24730" name="Freeform 154"/>
            <p:cNvSpPr>
              <a:spLocks/>
            </p:cNvSpPr>
            <p:nvPr/>
          </p:nvSpPr>
          <p:spPr bwMode="auto">
            <a:xfrm>
              <a:off x="2894" y="3059"/>
              <a:ext cx="115" cy="234"/>
            </a:xfrm>
            <a:custGeom>
              <a:avLst/>
              <a:gdLst/>
              <a:ahLst/>
              <a:cxnLst>
                <a:cxn ang="0">
                  <a:pos x="115" y="141"/>
                </a:cxn>
                <a:cxn ang="0">
                  <a:pos x="115" y="234"/>
                </a:cxn>
                <a:cxn ang="0">
                  <a:pos x="1" y="234"/>
                </a:cxn>
                <a:cxn ang="0">
                  <a:pos x="1" y="139"/>
                </a:cxn>
                <a:cxn ang="0">
                  <a:pos x="1" y="6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15" y="3"/>
                </a:cxn>
                <a:cxn ang="0">
                  <a:pos x="115" y="4"/>
                </a:cxn>
                <a:cxn ang="0">
                  <a:pos x="115" y="118"/>
                </a:cxn>
                <a:cxn ang="0">
                  <a:pos x="115" y="141"/>
                </a:cxn>
              </a:cxnLst>
              <a:rect l="0" t="0" r="r" b="b"/>
              <a:pathLst>
                <a:path w="115" h="234">
                  <a:moveTo>
                    <a:pt x="115" y="141"/>
                  </a:moveTo>
                  <a:lnTo>
                    <a:pt x="115" y="234"/>
                  </a:lnTo>
                  <a:lnTo>
                    <a:pt x="1" y="234"/>
                  </a:lnTo>
                  <a:lnTo>
                    <a:pt x="1" y="139"/>
                  </a:lnTo>
                  <a:lnTo>
                    <a:pt x="1" y="6"/>
                  </a:ln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15" y="3"/>
                  </a:lnTo>
                  <a:lnTo>
                    <a:pt x="115" y="4"/>
                  </a:lnTo>
                  <a:lnTo>
                    <a:pt x="115" y="118"/>
                  </a:lnTo>
                  <a:lnTo>
                    <a:pt x="115" y="14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31" name="Rectangle 155"/>
            <p:cNvSpPr>
              <a:spLocks noChangeArrowheads="1"/>
            </p:cNvSpPr>
            <p:nvPr/>
          </p:nvSpPr>
          <p:spPr bwMode="auto">
            <a:xfrm>
              <a:off x="2895" y="3198"/>
              <a:ext cx="115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32" name="Rectangle 156" descr="20%"/>
            <p:cNvSpPr>
              <a:spLocks noChangeArrowheads="1"/>
            </p:cNvSpPr>
            <p:nvPr/>
          </p:nvSpPr>
          <p:spPr bwMode="auto">
            <a:xfrm>
              <a:off x="2895" y="3062"/>
              <a:ext cx="115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33" name="Line 157" descr="5%"/>
            <p:cNvSpPr>
              <a:spLocks noChangeShapeType="1"/>
            </p:cNvSpPr>
            <p:nvPr/>
          </p:nvSpPr>
          <p:spPr bwMode="auto">
            <a:xfrm>
              <a:off x="2895" y="3171"/>
              <a:ext cx="1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735" name="Group 159"/>
          <p:cNvGrpSpPr>
            <a:grpSpLocks/>
          </p:cNvGrpSpPr>
          <p:nvPr/>
        </p:nvGrpSpPr>
        <p:grpSpPr bwMode="auto">
          <a:xfrm>
            <a:off x="3306763" y="5518150"/>
            <a:ext cx="1096962" cy="368300"/>
            <a:chOff x="2381" y="1570"/>
            <a:chExt cx="691" cy="232"/>
          </a:xfrm>
        </p:grpSpPr>
        <p:sp>
          <p:nvSpPr>
            <p:cNvPr id="24736" name="Freeform 160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37" name="Rectangle 161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38" name="Rectangle 162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39" name="Rectangle 163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40" name="Rectangle 164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41" name="Line 165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742" name="Group 166"/>
          <p:cNvGrpSpPr>
            <a:grpSpLocks/>
          </p:cNvGrpSpPr>
          <p:nvPr/>
        </p:nvGrpSpPr>
        <p:grpSpPr bwMode="auto">
          <a:xfrm>
            <a:off x="3124200" y="5362575"/>
            <a:ext cx="1096963" cy="368300"/>
            <a:chOff x="2381" y="1570"/>
            <a:chExt cx="691" cy="232"/>
          </a:xfrm>
        </p:grpSpPr>
        <p:sp>
          <p:nvSpPr>
            <p:cNvPr id="24743" name="Freeform 167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44" name="Rectangle 168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45" name="Rectangle 169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46" name="Rectangle 170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47" name="Rectangle 171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48" name="Line 172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749" name="Group 173"/>
          <p:cNvGrpSpPr>
            <a:grpSpLocks/>
          </p:cNvGrpSpPr>
          <p:nvPr/>
        </p:nvGrpSpPr>
        <p:grpSpPr bwMode="auto">
          <a:xfrm>
            <a:off x="2943225" y="5203825"/>
            <a:ext cx="1096963" cy="368300"/>
            <a:chOff x="2381" y="1570"/>
            <a:chExt cx="691" cy="232"/>
          </a:xfrm>
        </p:grpSpPr>
        <p:sp>
          <p:nvSpPr>
            <p:cNvPr id="24750" name="Freeform 174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51" name="Rectangle 175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52" name="Rectangle 176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53" name="Rectangle 177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54" name="Rectangle 178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55" name="Line 179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756" name="Group 180"/>
          <p:cNvGrpSpPr>
            <a:grpSpLocks/>
          </p:cNvGrpSpPr>
          <p:nvPr/>
        </p:nvGrpSpPr>
        <p:grpSpPr bwMode="auto">
          <a:xfrm>
            <a:off x="2768600" y="5054600"/>
            <a:ext cx="1096963" cy="368300"/>
            <a:chOff x="2381" y="1570"/>
            <a:chExt cx="691" cy="232"/>
          </a:xfrm>
        </p:grpSpPr>
        <p:sp>
          <p:nvSpPr>
            <p:cNvPr id="24757" name="Freeform 181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58" name="Rectangle 182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59" name="Rectangle 183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60" name="Rectangle 184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61" name="Rectangle 185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62" name="Line 186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763" name="Group 187"/>
          <p:cNvGrpSpPr>
            <a:grpSpLocks/>
          </p:cNvGrpSpPr>
          <p:nvPr/>
        </p:nvGrpSpPr>
        <p:grpSpPr bwMode="auto">
          <a:xfrm>
            <a:off x="2571750" y="4903788"/>
            <a:ext cx="1096963" cy="368300"/>
            <a:chOff x="2381" y="1570"/>
            <a:chExt cx="691" cy="232"/>
          </a:xfrm>
        </p:grpSpPr>
        <p:sp>
          <p:nvSpPr>
            <p:cNvPr id="24764" name="Freeform 188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65" name="Rectangle 189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66" name="Rectangle 190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67" name="Rectangle 191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68" name="Rectangle 192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69" name="Line 193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770" name="Group 194"/>
          <p:cNvGrpSpPr>
            <a:grpSpLocks/>
          </p:cNvGrpSpPr>
          <p:nvPr/>
        </p:nvGrpSpPr>
        <p:grpSpPr bwMode="auto">
          <a:xfrm>
            <a:off x="2403475" y="4752975"/>
            <a:ext cx="1096963" cy="368300"/>
            <a:chOff x="2381" y="1570"/>
            <a:chExt cx="691" cy="232"/>
          </a:xfrm>
        </p:grpSpPr>
        <p:sp>
          <p:nvSpPr>
            <p:cNvPr id="24771" name="Freeform 195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72" name="Rectangle 196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73" name="Rectangle 197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74" name="Rectangle 198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75" name="Rectangle 199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76" name="Line 200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777" name="Group 201"/>
          <p:cNvGrpSpPr>
            <a:grpSpLocks/>
          </p:cNvGrpSpPr>
          <p:nvPr/>
        </p:nvGrpSpPr>
        <p:grpSpPr bwMode="auto">
          <a:xfrm>
            <a:off x="2201863" y="4594225"/>
            <a:ext cx="1096962" cy="368300"/>
            <a:chOff x="2381" y="1570"/>
            <a:chExt cx="691" cy="232"/>
          </a:xfrm>
        </p:grpSpPr>
        <p:sp>
          <p:nvSpPr>
            <p:cNvPr id="24778" name="Freeform 202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79" name="Rectangle 203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80" name="Rectangle 204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81" name="Rectangle 205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82" name="Rectangle 206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83" name="Line 207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784" name="Group 208"/>
          <p:cNvGrpSpPr>
            <a:grpSpLocks/>
          </p:cNvGrpSpPr>
          <p:nvPr/>
        </p:nvGrpSpPr>
        <p:grpSpPr bwMode="auto">
          <a:xfrm>
            <a:off x="2017713" y="4438650"/>
            <a:ext cx="1096962" cy="368300"/>
            <a:chOff x="2381" y="1570"/>
            <a:chExt cx="691" cy="232"/>
          </a:xfrm>
        </p:grpSpPr>
        <p:sp>
          <p:nvSpPr>
            <p:cNvPr id="24785" name="Freeform 209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86" name="Rectangle 210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87" name="Rectangle 211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88" name="Rectangle 212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89" name="Rectangle 213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90" name="Line 214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791" name="Group 215"/>
          <p:cNvGrpSpPr>
            <a:grpSpLocks/>
          </p:cNvGrpSpPr>
          <p:nvPr/>
        </p:nvGrpSpPr>
        <p:grpSpPr bwMode="auto">
          <a:xfrm>
            <a:off x="1836738" y="4284663"/>
            <a:ext cx="1096962" cy="368300"/>
            <a:chOff x="2381" y="1570"/>
            <a:chExt cx="691" cy="232"/>
          </a:xfrm>
        </p:grpSpPr>
        <p:sp>
          <p:nvSpPr>
            <p:cNvPr id="24792" name="Freeform 216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93" name="Rectangle 217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94" name="Rectangle 218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95" name="Rectangle 219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96" name="Rectangle 220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97" name="Line 221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798" name="Group 222"/>
          <p:cNvGrpSpPr>
            <a:grpSpLocks/>
          </p:cNvGrpSpPr>
          <p:nvPr/>
        </p:nvGrpSpPr>
        <p:grpSpPr bwMode="auto">
          <a:xfrm>
            <a:off x="1662113" y="4135438"/>
            <a:ext cx="1096962" cy="368300"/>
            <a:chOff x="2381" y="1570"/>
            <a:chExt cx="691" cy="232"/>
          </a:xfrm>
        </p:grpSpPr>
        <p:sp>
          <p:nvSpPr>
            <p:cNvPr id="24799" name="Freeform 223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00" name="Rectangle 224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01" name="Rectangle 225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02" name="Rectangle 226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03" name="Rectangle 227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804" name="Line 228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805" name="Group 229"/>
          <p:cNvGrpSpPr>
            <a:grpSpLocks/>
          </p:cNvGrpSpPr>
          <p:nvPr/>
        </p:nvGrpSpPr>
        <p:grpSpPr bwMode="auto">
          <a:xfrm>
            <a:off x="1465263" y="3984625"/>
            <a:ext cx="1096962" cy="368300"/>
            <a:chOff x="2381" y="1570"/>
            <a:chExt cx="691" cy="232"/>
          </a:xfrm>
        </p:grpSpPr>
        <p:sp>
          <p:nvSpPr>
            <p:cNvPr id="24806" name="Freeform 230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07" name="Rectangle 231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08" name="Rectangle 232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09" name="Rectangle 233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10" name="Rectangle 234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811" name="Line 235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838" name="Group 262"/>
          <p:cNvGrpSpPr>
            <a:grpSpLocks/>
          </p:cNvGrpSpPr>
          <p:nvPr/>
        </p:nvGrpSpPr>
        <p:grpSpPr bwMode="auto">
          <a:xfrm rot="5400000">
            <a:off x="7596188" y="5211763"/>
            <a:ext cx="1096962" cy="214312"/>
            <a:chOff x="2381" y="1389"/>
            <a:chExt cx="691" cy="135"/>
          </a:xfrm>
        </p:grpSpPr>
        <p:sp>
          <p:nvSpPr>
            <p:cNvPr id="24839" name="Freeform 263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40" name="Rectangle 264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41" name="Line 265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812" name="Group 236"/>
          <p:cNvGrpSpPr>
            <a:grpSpLocks/>
          </p:cNvGrpSpPr>
          <p:nvPr/>
        </p:nvGrpSpPr>
        <p:grpSpPr bwMode="auto">
          <a:xfrm>
            <a:off x="1296988" y="3833813"/>
            <a:ext cx="1096962" cy="368300"/>
            <a:chOff x="2381" y="1570"/>
            <a:chExt cx="691" cy="232"/>
          </a:xfrm>
        </p:grpSpPr>
        <p:sp>
          <p:nvSpPr>
            <p:cNvPr id="24813" name="Freeform 237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14" name="Rectangle 238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15" name="Rectangle 239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16" name="Rectangle 240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17" name="Rectangle 241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818" name="Line 242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830" name="Group 254"/>
          <p:cNvGrpSpPr>
            <a:grpSpLocks/>
          </p:cNvGrpSpPr>
          <p:nvPr/>
        </p:nvGrpSpPr>
        <p:grpSpPr bwMode="auto">
          <a:xfrm rot="5400000">
            <a:off x="995362" y="3327401"/>
            <a:ext cx="455613" cy="214312"/>
            <a:chOff x="2381" y="1389"/>
            <a:chExt cx="691" cy="135"/>
          </a:xfrm>
        </p:grpSpPr>
        <p:sp>
          <p:nvSpPr>
            <p:cNvPr id="24831" name="Freeform 255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32" name="Rectangle 256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33" name="Line 257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834" name="Group 258"/>
          <p:cNvGrpSpPr>
            <a:grpSpLocks/>
          </p:cNvGrpSpPr>
          <p:nvPr/>
        </p:nvGrpSpPr>
        <p:grpSpPr bwMode="auto">
          <a:xfrm>
            <a:off x="7920038" y="5653088"/>
            <a:ext cx="107950" cy="214312"/>
            <a:chOff x="2381" y="1389"/>
            <a:chExt cx="691" cy="135"/>
          </a:xfrm>
        </p:grpSpPr>
        <p:sp>
          <p:nvSpPr>
            <p:cNvPr id="24835" name="Freeform 259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36" name="Rectangle 260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37" name="Line 261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932" name="Group 356"/>
          <p:cNvGrpSpPr>
            <a:grpSpLocks/>
          </p:cNvGrpSpPr>
          <p:nvPr/>
        </p:nvGrpSpPr>
        <p:grpSpPr bwMode="auto">
          <a:xfrm>
            <a:off x="7694613" y="5514975"/>
            <a:ext cx="561975" cy="368300"/>
            <a:chOff x="4847" y="3474"/>
            <a:chExt cx="354" cy="232"/>
          </a:xfrm>
        </p:grpSpPr>
        <p:sp>
          <p:nvSpPr>
            <p:cNvPr id="24926" name="Freeform 350"/>
            <p:cNvSpPr>
              <a:spLocks/>
            </p:cNvSpPr>
            <p:nvPr/>
          </p:nvSpPr>
          <p:spPr bwMode="auto">
            <a:xfrm>
              <a:off x="4847" y="3474"/>
              <a:ext cx="354" cy="232"/>
            </a:xfrm>
            <a:custGeom>
              <a:avLst/>
              <a:gdLst/>
              <a:ahLst/>
              <a:cxnLst>
                <a:cxn ang="0">
                  <a:pos x="348" y="143"/>
                </a:cxn>
                <a:cxn ang="0">
                  <a:pos x="348" y="164"/>
                </a:cxn>
                <a:cxn ang="0">
                  <a:pos x="354" y="179"/>
                </a:cxn>
                <a:cxn ang="0">
                  <a:pos x="349" y="191"/>
                </a:cxn>
                <a:cxn ang="0">
                  <a:pos x="343" y="231"/>
                </a:cxn>
                <a:cxn ang="0">
                  <a:pos x="236" y="232"/>
                </a:cxn>
                <a:cxn ang="0">
                  <a:pos x="236" y="136"/>
                </a:cxn>
                <a:cxn ang="0">
                  <a:pos x="225" y="136"/>
                </a:cxn>
                <a:cxn ang="0">
                  <a:pos x="225" y="231"/>
                </a:cxn>
                <a:cxn ang="0">
                  <a:pos x="6" y="231"/>
                </a:cxn>
                <a:cxn ang="0">
                  <a:pos x="6" y="136"/>
                </a:cxn>
                <a:cxn ang="0">
                  <a:pos x="0" y="136"/>
                </a:cxn>
                <a:cxn ang="0">
                  <a:pos x="0" y="0"/>
                </a:cxn>
                <a:cxn ang="0">
                  <a:pos x="349" y="0"/>
                </a:cxn>
                <a:cxn ang="0">
                  <a:pos x="349" y="65"/>
                </a:cxn>
                <a:cxn ang="0">
                  <a:pos x="343" y="126"/>
                </a:cxn>
                <a:cxn ang="0">
                  <a:pos x="348" y="143"/>
                </a:cxn>
              </a:cxnLst>
              <a:rect l="0" t="0" r="r" b="b"/>
              <a:pathLst>
                <a:path w="354" h="232">
                  <a:moveTo>
                    <a:pt x="348" y="143"/>
                  </a:moveTo>
                  <a:lnTo>
                    <a:pt x="348" y="164"/>
                  </a:lnTo>
                  <a:lnTo>
                    <a:pt x="354" y="179"/>
                  </a:lnTo>
                  <a:lnTo>
                    <a:pt x="349" y="191"/>
                  </a:lnTo>
                  <a:lnTo>
                    <a:pt x="343" y="231"/>
                  </a:lnTo>
                  <a:lnTo>
                    <a:pt x="236" y="232"/>
                  </a:lnTo>
                  <a:lnTo>
                    <a:pt x="236" y="136"/>
                  </a:lnTo>
                  <a:lnTo>
                    <a:pt x="225" y="136"/>
                  </a:lnTo>
                  <a:lnTo>
                    <a:pt x="225" y="231"/>
                  </a:lnTo>
                  <a:lnTo>
                    <a:pt x="6" y="231"/>
                  </a:lnTo>
                  <a:lnTo>
                    <a:pt x="6" y="136"/>
                  </a:lnTo>
                  <a:lnTo>
                    <a:pt x="0" y="136"/>
                  </a:lnTo>
                  <a:lnTo>
                    <a:pt x="0" y="0"/>
                  </a:lnTo>
                  <a:lnTo>
                    <a:pt x="349" y="0"/>
                  </a:lnTo>
                  <a:lnTo>
                    <a:pt x="349" y="65"/>
                  </a:lnTo>
                  <a:lnTo>
                    <a:pt x="343" y="126"/>
                  </a:lnTo>
                  <a:lnTo>
                    <a:pt x="348" y="14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927" name="Rectangle 351"/>
            <p:cNvSpPr>
              <a:spLocks noChangeArrowheads="1"/>
            </p:cNvSpPr>
            <p:nvPr/>
          </p:nvSpPr>
          <p:spPr bwMode="auto">
            <a:xfrm>
              <a:off x="4853" y="3610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928" name="Rectangle 352"/>
            <p:cNvSpPr>
              <a:spLocks noChangeArrowheads="1"/>
            </p:cNvSpPr>
            <p:nvPr/>
          </p:nvSpPr>
          <p:spPr bwMode="auto">
            <a:xfrm>
              <a:off x="5083" y="3611"/>
              <a:ext cx="115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930" name="Rectangle 354" descr="20%"/>
            <p:cNvSpPr>
              <a:spLocks noChangeArrowheads="1"/>
            </p:cNvSpPr>
            <p:nvPr/>
          </p:nvSpPr>
          <p:spPr bwMode="auto">
            <a:xfrm>
              <a:off x="4847" y="3474"/>
              <a:ext cx="35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931" name="Freeform 355" descr="5%"/>
            <p:cNvSpPr>
              <a:spLocks/>
            </p:cNvSpPr>
            <p:nvPr/>
          </p:nvSpPr>
          <p:spPr bwMode="auto">
            <a:xfrm>
              <a:off x="4853" y="3583"/>
              <a:ext cx="333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3" y="2"/>
                </a:cxn>
              </a:cxnLst>
              <a:rect l="0" t="0" r="r" b="b"/>
              <a:pathLst>
                <a:path w="333" h="2">
                  <a:moveTo>
                    <a:pt x="0" y="0"/>
                  </a:moveTo>
                  <a:lnTo>
                    <a:pt x="333" y="2"/>
                  </a:lnTo>
                </a:path>
              </a:pathLst>
            </a:custGeom>
            <a:pattFill prst="pct5">
              <a:fgClr>
                <a:srgbClr val="000000"/>
              </a:fgClr>
              <a:bgClr>
                <a:srgbClr val="FFFFFF"/>
              </a:bgClr>
            </a:pattFill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842" name="Group 266"/>
          <p:cNvGrpSpPr>
            <a:grpSpLocks/>
          </p:cNvGrpSpPr>
          <p:nvPr/>
        </p:nvGrpSpPr>
        <p:grpSpPr bwMode="auto">
          <a:xfrm rot="5400000">
            <a:off x="7596188" y="4138613"/>
            <a:ext cx="1096962" cy="214312"/>
            <a:chOff x="2381" y="1389"/>
            <a:chExt cx="691" cy="135"/>
          </a:xfrm>
        </p:grpSpPr>
        <p:sp>
          <p:nvSpPr>
            <p:cNvPr id="24843" name="Freeform 267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44" name="Rectangle 268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45" name="Line 269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846" name="Group 270"/>
          <p:cNvGrpSpPr>
            <a:grpSpLocks/>
          </p:cNvGrpSpPr>
          <p:nvPr/>
        </p:nvGrpSpPr>
        <p:grpSpPr bwMode="auto">
          <a:xfrm rot="5400000">
            <a:off x="7916862" y="3355976"/>
            <a:ext cx="455613" cy="214312"/>
            <a:chOff x="2381" y="1389"/>
            <a:chExt cx="691" cy="135"/>
          </a:xfrm>
        </p:grpSpPr>
        <p:sp>
          <p:nvSpPr>
            <p:cNvPr id="24847" name="Freeform 271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48" name="Rectangle 272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49" name="Line 273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871" name="Group 295"/>
          <p:cNvGrpSpPr>
            <a:grpSpLocks/>
          </p:cNvGrpSpPr>
          <p:nvPr/>
        </p:nvGrpSpPr>
        <p:grpSpPr bwMode="auto">
          <a:xfrm>
            <a:off x="1112838" y="3676650"/>
            <a:ext cx="1096962" cy="368300"/>
            <a:chOff x="2381" y="1570"/>
            <a:chExt cx="691" cy="232"/>
          </a:xfrm>
        </p:grpSpPr>
        <p:sp>
          <p:nvSpPr>
            <p:cNvPr id="24872" name="Freeform 296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73" name="Rectangle 297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74" name="Rectangle 298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75" name="Rectangle 299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76" name="Rectangle 300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877" name="Line 301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878" name="Group 302"/>
          <p:cNvGrpSpPr>
            <a:grpSpLocks/>
          </p:cNvGrpSpPr>
          <p:nvPr/>
        </p:nvGrpSpPr>
        <p:grpSpPr bwMode="auto">
          <a:xfrm>
            <a:off x="1106488" y="3517900"/>
            <a:ext cx="909637" cy="376238"/>
            <a:chOff x="2499" y="1929"/>
            <a:chExt cx="573" cy="237"/>
          </a:xfrm>
        </p:grpSpPr>
        <p:sp>
          <p:nvSpPr>
            <p:cNvPr id="24879" name="Freeform 303"/>
            <p:cNvSpPr>
              <a:spLocks/>
            </p:cNvSpPr>
            <p:nvPr/>
          </p:nvSpPr>
          <p:spPr bwMode="auto">
            <a:xfrm>
              <a:off x="2499" y="1929"/>
              <a:ext cx="573" cy="237"/>
            </a:xfrm>
            <a:custGeom>
              <a:avLst/>
              <a:gdLst/>
              <a:ahLst/>
              <a:cxnLst>
                <a:cxn ang="0">
                  <a:pos x="567" y="235"/>
                </a:cxn>
                <a:cxn ang="0">
                  <a:pos x="348" y="235"/>
                </a:cxn>
                <a:cxn ang="0">
                  <a:pos x="348" y="140"/>
                </a:cxn>
                <a:cxn ang="0">
                  <a:pos x="337" y="140"/>
                </a:cxn>
                <a:cxn ang="0">
                  <a:pos x="337" y="236"/>
                </a:cxn>
                <a:cxn ang="0">
                  <a:pos x="118" y="236"/>
                </a:cxn>
                <a:cxn ang="0">
                  <a:pos x="118" y="140"/>
                </a:cxn>
                <a:cxn ang="0">
                  <a:pos x="107" y="140"/>
                </a:cxn>
                <a:cxn ang="0">
                  <a:pos x="107" y="235"/>
                </a:cxn>
                <a:cxn ang="0">
                  <a:pos x="0" y="237"/>
                </a:cxn>
                <a:cxn ang="0">
                  <a:pos x="0" y="137"/>
                </a:cxn>
                <a:cxn ang="0">
                  <a:pos x="0" y="137"/>
                </a:cxn>
                <a:cxn ang="0">
                  <a:pos x="0" y="0"/>
                </a:cxn>
                <a:cxn ang="0">
                  <a:pos x="573" y="4"/>
                </a:cxn>
                <a:cxn ang="0">
                  <a:pos x="573" y="140"/>
                </a:cxn>
                <a:cxn ang="0">
                  <a:pos x="567" y="140"/>
                </a:cxn>
                <a:cxn ang="0">
                  <a:pos x="567" y="235"/>
                </a:cxn>
              </a:cxnLst>
              <a:rect l="0" t="0" r="r" b="b"/>
              <a:pathLst>
                <a:path w="573" h="237">
                  <a:moveTo>
                    <a:pt x="567" y="235"/>
                  </a:moveTo>
                  <a:lnTo>
                    <a:pt x="348" y="235"/>
                  </a:lnTo>
                  <a:lnTo>
                    <a:pt x="348" y="140"/>
                  </a:lnTo>
                  <a:lnTo>
                    <a:pt x="337" y="140"/>
                  </a:lnTo>
                  <a:lnTo>
                    <a:pt x="337" y="236"/>
                  </a:lnTo>
                  <a:lnTo>
                    <a:pt x="118" y="236"/>
                  </a:lnTo>
                  <a:lnTo>
                    <a:pt x="118" y="140"/>
                  </a:lnTo>
                  <a:lnTo>
                    <a:pt x="107" y="140"/>
                  </a:lnTo>
                  <a:lnTo>
                    <a:pt x="107" y="235"/>
                  </a:lnTo>
                  <a:lnTo>
                    <a:pt x="0" y="237"/>
                  </a:lnTo>
                  <a:lnTo>
                    <a:pt x="0" y="137"/>
                  </a:lnTo>
                  <a:lnTo>
                    <a:pt x="0" y="137"/>
                  </a:lnTo>
                  <a:lnTo>
                    <a:pt x="0" y="0"/>
                  </a:lnTo>
                  <a:lnTo>
                    <a:pt x="573" y="4"/>
                  </a:lnTo>
                  <a:lnTo>
                    <a:pt x="573" y="140"/>
                  </a:lnTo>
                  <a:lnTo>
                    <a:pt x="567" y="140"/>
                  </a:lnTo>
                  <a:lnTo>
                    <a:pt x="567" y="23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80" name="Rectangle 304"/>
            <p:cNvSpPr>
              <a:spLocks noChangeArrowheads="1"/>
            </p:cNvSpPr>
            <p:nvPr/>
          </p:nvSpPr>
          <p:spPr bwMode="auto">
            <a:xfrm>
              <a:off x="2500" y="2069"/>
              <a:ext cx="106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81" name="Rectangle 305"/>
            <p:cNvSpPr>
              <a:spLocks noChangeArrowheads="1"/>
            </p:cNvSpPr>
            <p:nvPr/>
          </p:nvSpPr>
          <p:spPr bwMode="auto">
            <a:xfrm>
              <a:off x="2617" y="2070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82" name="Rectangle 306"/>
            <p:cNvSpPr>
              <a:spLocks noChangeArrowheads="1"/>
            </p:cNvSpPr>
            <p:nvPr/>
          </p:nvSpPr>
          <p:spPr bwMode="auto">
            <a:xfrm>
              <a:off x="2847" y="2069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83" name="Rectangle 307" descr="20%"/>
            <p:cNvSpPr>
              <a:spLocks noChangeArrowheads="1"/>
            </p:cNvSpPr>
            <p:nvPr/>
          </p:nvSpPr>
          <p:spPr bwMode="auto">
            <a:xfrm>
              <a:off x="2499" y="1933"/>
              <a:ext cx="573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884" name="Line 308" descr="5%"/>
            <p:cNvSpPr>
              <a:spLocks noChangeShapeType="1"/>
            </p:cNvSpPr>
            <p:nvPr/>
          </p:nvSpPr>
          <p:spPr bwMode="auto">
            <a:xfrm>
              <a:off x="2501" y="2042"/>
              <a:ext cx="57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885" name="Group 309"/>
          <p:cNvGrpSpPr>
            <a:grpSpLocks/>
          </p:cNvGrpSpPr>
          <p:nvPr/>
        </p:nvGrpSpPr>
        <p:grpSpPr bwMode="auto">
          <a:xfrm>
            <a:off x="1106488" y="3368675"/>
            <a:ext cx="728662" cy="369888"/>
            <a:chOff x="2613" y="2219"/>
            <a:chExt cx="459" cy="233"/>
          </a:xfrm>
        </p:grpSpPr>
        <p:sp>
          <p:nvSpPr>
            <p:cNvPr id="24886" name="Freeform 310"/>
            <p:cNvSpPr>
              <a:spLocks/>
            </p:cNvSpPr>
            <p:nvPr/>
          </p:nvSpPr>
          <p:spPr bwMode="auto">
            <a:xfrm>
              <a:off x="2615" y="2219"/>
              <a:ext cx="457" cy="233"/>
            </a:xfrm>
            <a:custGeom>
              <a:avLst/>
              <a:gdLst/>
              <a:ahLst/>
              <a:cxnLst>
                <a:cxn ang="0">
                  <a:pos x="451" y="232"/>
                </a:cxn>
                <a:cxn ang="0">
                  <a:pos x="232" y="232"/>
                </a:cxn>
                <a:cxn ang="0">
                  <a:pos x="232" y="137"/>
                </a:cxn>
                <a:cxn ang="0">
                  <a:pos x="221" y="137"/>
                </a:cxn>
                <a:cxn ang="0">
                  <a:pos x="221" y="233"/>
                </a:cxn>
                <a:cxn ang="0">
                  <a:pos x="2" y="233"/>
                </a:cxn>
                <a:cxn ang="0">
                  <a:pos x="2" y="137"/>
                </a:cxn>
                <a:cxn ang="0">
                  <a:pos x="0" y="120"/>
                </a:cxn>
                <a:cxn ang="0">
                  <a:pos x="0" y="88"/>
                </a:cxn>
                <a:cxn ang="0">
                  <a:pos x="0" y="67"/>
                </a:cxn>
                <a:cxn ang="0">
                  <a:pos x="1" y="36"/>
                </a:cxn>
                <a:cxn ang="0">
                  <a:pos x="0" y="25"/>
                </a:cxn>
                <a:cxn ang="0">
                  <a:pos x="1" y="0"/>
                </a:cxn>
                <a:cxn ang="0">
                  <a:pos x="457" y="1"/>
                </a:cxn>
                <a:cxn ang="0">
                  <a:pos x="457" y="137"/>
                </a:cxn>
                <a:cxn ang="0">
                  <a:pos x="451" y="137"/>
                </a:cxn>
                <a:cxn ang="0">
                  <a:pos x="451" y="232"/>
                </a:cxn>
              </a:cxnLst>
              <a:rect l="0" t="0" r="r" b="b"/>
              <a:pathLst>
                <a:path w="457" h="233">
                  <a:moveTo>
                    <a:pt x="451" y="232"/>
                  </a:moveTo>
                  <a:lnTo>
                    <a:pt x="232" y="232"/>
                  </a:lnTo>
                  <a:lnTo>
                    <a:pt x="232" y="137"/>
                  </a:lnTo>
                  <a:lnTo>
                    <a:pt x="221" y="137"/>
                  </a:lnTo>
                  <a:lnTo>
                    <a:pt x="221" y="233"/>
                  </a:lnTo>
                  <a:lnTo>
                    <a:pt x="2" y="233"/>
                  </a:lnTo>
                  <a:lnTo>
                    <a:pt x="2" y="137"/>
                  </a:lnTo>
                  <a:lnTo>
                    <a:pt x="0" y="120"/>
                  </a:lnTo>
                  <a:lnTo>
                    <a:pt x="0" y="88"/>
                  </a:lnTo>
                  <a:lnTo>
                    <a:pt x="0" y="67"/>
                  </a:lnTo>
                  <a:lnTo>
                    <a:pt x="1" y="36"/>
                  </a:lnTo>
                  <a:lnTo>
                    <a:pt x="0" y="25"/>
                  </a:lnTo>
                  <a:lnTo>
                    <a:pt x="1" y="0"/>
                  </a:lnTo>
                  <a:lnTo>
                    <a:pt x="457" y="1"/>
                  </a:lnTo>
                  <a:lnTo>
                    <a:pt x="457" y="137"/>
                  </a:lnTo>
                  <a:lnTo>
                    <a:pt x="451" y="137"/>
                  </a:lnTo>
                  <a:lnTo>
                    <a:pt x="451" y="2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87" name="Rectangle 311"/>
            <p:cNvSpPr>
              <a:spLocks noChangeArrowheads="1"/>
            </p:cNvSpPr>
            <p:nvPr/>
          </p:nvSpPr>
          <p:spPr bwMode="auto">
            <a:xfrm>
              <a:off x="2617" y="235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88" name="Rectangle 312"/>
            <p:cNvSpPr>
              <a:spLocks noChangeArrowheads="1"/>
            </p:cNvSpPr>
            <p:nvPr/>
          </p:nvSpPr>
          <p:spPr bwMode="auto">
            <a:xfrm>
              <a:off x="2847" y="235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89" name="Rectangle 313" descr="20%"/>
            <p:cNvSpPr>
              <a:spLocks noChangeArrowheads="1"/>
            </p:cNvSpPr>
            <p:nvPr/>
          </p:nvSpPr>
          <p:spPr bwMode="auto">
            <a:xfrm>
              <a:off x="2613" y="2220"/>
              <a:ext cx="459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890" name="Freeform 314" descr="5%"/>
            <p:cNvSpPr>
              <a:spLocks/>
            </p:cNvSpPr>
            <p:nvPr/>
          </p:nvSpPr>
          <p:spPr bwMode="auto">
            <a:xfrm>
              <a:off x="2621" y="2328"/>
              <a:ext cx="45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1" y="2"/>
                </a:cxn>
              </a:cxnLst>
              <a:rect l="0" t="0" r="r" b="b"/>
              <a:pathLst>
                <a:path w="451" h="2">
                  <a:moveTo>
                    <a:pt x="0" y="0"/>
                  </a:moveTo>
                  <a:lnTo>
                    <a:pt x="451" y="2"/>
                  </a:lnTo>
                </a:path>
              </a:pathLst>
            </a:custGeom>
            <a:pattFill prst="pct5">
              <a:fgClr>
                <a:srgbClr val="000000"/>
              </a:fgClr>
              <a:bgClr>
                <a:srgbClr val="FFFFFF"/>
              </a:bgClr>
            </a:pattFill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891" name="Group 315"/>
          <p:cNvGrpSpPr>
            <a:grpSpLocks/>
          </p:cNvGrpSpPr>
          <p:nvPr/>
        </p:nvGrpSpPr>
        <p:grpSpPr bwMode="auto">
          <a:xfrm>
            <a:off x="1109663" y="3217863"/>
            <a:ext cx="550862" cy="369887"/>
            <a:chOff x="2772" y="2481"/>
            <a:chExt cx="347" cy="233"/>
          </a:xfrm>
        </p:grpSpPr>
        <p:sp>
          <p:nvSpPr>
            <p:cNvPr id="24892" name="Freeform 316"/>
            <p:cNvSpPr>
              <a:spLocks/>
            </p:cNvSpPr>
            <p:nvPr/>
          </p:nvSpPr>
          <p:spPr bwMode="auto">
            <a:xfrm>
              <a:off x="2772" y="2481"/>
              <a:ext cx="347" cy="233"/>
            </a:xfrm>
            <a:custGeom>
              <a:avLst/>
              <a:gdLst/>
              <a:ahLst/>
              <a:cxnLst>
                <a:cxn ang="0">
                  <a:pos x="341" y="232"/>
                </a:cxn>
                <a:cxn ang="0">
                  <a:pos x="122" y="232"/>
                </a:cxn>
                <a:cxn ang="0">
                  <a:pos x="122" y="137"/>
                </a:cxn>
                <a:cxn ang="0">
                  <a:pos x="111" y="137"/>
                </a:cxn>
                <a:cxn ang="0">
                  <a:pos x="111" y="233"/>
                </a:cxn>
                <a:cxn ang="0">
                  <a:pos x="0" y="233"/>
                </a:cxn>
                <a:cxn ang="0">
                  <a:pos x="2" y="12"/>
                </a:cxn>
                <a:cxn ang="0">
                  <a:pos x="2" y="6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347" y="1"/>
                </a:cxn>
                <a:cxn ang="0">
                  <a:pos x="347" y="137"/>
                </a:cxn>
                <a:cxn ang="0">
                  <a:pos x="341" y="137"/>
                </a:cxn>
                <a:cxn ang="0">
                  <a:pos x="341" y="232"/>
                </a:cxn>
              </a:cxnLst>
              <a:rect l="0" t="0" r="r" b="b"/>
              <a:pathLst>
                <a:path w="347" h="233">
                  <a:moveTo>
                    <a:pt x="341" y="232"/>
                  </a:moveTo>
                  <a:lnTo>
                    <a:pt x="122" y="232"/>
                  </a:lnTo>
                  <a:lnTo>
                    <a:pt x="122" y="137"/>
                  </a:lnTo>
                  <a:lnTo>
                    <a:pt x="111" y="137"/>
                  </a:lnTo>
                  <a:lnTo>
                    <a:pt x="111" y="233"/>
                  </a:lnTo>
                  <a:lnTo>
                    <a:pt x="0" y="233"/>
                  </a:lnTo>
                  <a:lnTo>
                    <a:pt x="2" y="12"/>
                  </a:lnTo>
                  <a:lnTo>
                    <a:pt x="2" y="6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347" y="1"/>
                  </a:lnTo>
                  <a:lnTo>
                    <a:pt x="347" y="137"/>
                  </a:lnTo>
                  <a:lnTo>
                    <a:pt x="341" y="137"/>
                  </a:lnTo>
                  <a:lnTo>
                    <a:pt x="341" y="2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93" name="Rectangle 317"/>
            <p:cNvSpPr>
              <a:spLocks noChangeArrowheads="1"/>
            </p:cNvSpPr>
            <p:nvPr/>
          </p:nvSpPr>
          <p:spPr bwMode="auto">
            <a:xfrm>
              <a:off x="2772" y="2619"/>
              <a:ext cx="111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94" name="Rectangle 318"/>
            <p:cNvSpPr>
              <a:spLocks noChangeArrowheads="1"/>
            </p:cNvSpPr>
            <p:nvPr/>
          </p:nvSpPr>
          <p:spPr bwMode="auto">
            <a:xfrm>
              <a:off x="2894" y="2618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95" name="Rectangle 319" descr="20%"/>
            <p:cNvSpPr>
              <a:spLocks noChangeArrowheads="1"/>
            </p:cNvSpPr>
            <p:nvPr/>
          </p:nvSpPr>
          <p:spPr bwMode="auto">
            <a:xfrm>
              <a:off x="2772" y="2482"/>
              <a:ext cx="347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896" name="Line 320" descr="5%"/>
            <p:cNvSpPr>
              <a:spLocks noChangeShapeType="1"/>
            </p:cNvSpPr>
            <p:nvPr/>
          </p:nvSpPr>
          <p:spPr bwMode="auto">
            <a:xfrm>
              <a:off x="2772" y="2591"/>
              <a:ext cx="34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943" name="Group 367"/>
          <p:cNvGrpSpPr>
            <a:grpSpLocks/>
          </p:cNvGrpSpPr>
          <p:nvPr/>
        </p:nvGrpSpPr>
        <p:grpSpPr bwMode="auto">
          <a:xfrm>
            <a:off x="1106488" y="3206750"/>
            <a:ext cx="358775" cy="230188"/>
            <a:chOff x="697" y="2020"/>
            <a:chExt cx="226" cy="145"/>
          </a:xfrm>
        </p:grpSpPr>
        <p:sp>
          <p:nvSpPr>
            <p:cNvPr id="24898" name="Freeform 322"/>
            <p:cNvSpPr>
              <a:spLocks/>
            </p:cNvSpPr>
            <p:nvPr/>
          </p:nvSpPr>
          <p:spPr bwMode="auto">
            <a:xfrm>
              <a:off x="697" y="2020"/>
              <a:ext cx="226" cy="145"/>
            </a:xfrm>
            <a:custGeom>
              <a:avLst/>
              <a:gdLst/>
              <a:ahLst/>
              <a:cxnLst>
                <a:cxn ang="0">
                  <a:pos x="220" y="234"/>
                </a:cxn>
                <a:cxn ang="0">
                  <a:pos x="1" y="234"/>
                </a:cxn>
                <a:cxn ang="0">
                  <a:pos x="1" y="139"/>
                </a:cxn>
                <a:cxn ang="0">
                  <a:pos x="1" y="6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6" y="3"/>
                </a:cxn>
                <a:cxn ang="0">
                  <a:pos x="226" y="139"/>
                </a:cxn>
                <a:cxn ang="0">
                  <a:pos x="220" y="139"/>
                </a:cxn>
                <a:cxn ang="0">
                  <a:pos x="220" y="234"/>
                </a:cxn>
              </a:cxnLst>
              <a:rect l="0" t="0" r="r" b="b"/>
              <a:pathLst>
                <a:path w="226" h="234">
                  <a:moveTo>
                    <a:pt x="220" y="234"/>
                  </a:moveTo>
                  <a:lnTo>
                    <a:pt x="1" y="234"/>
                  </a:lnTo>
                  <a:lnTo>
                    <a:pt x="1" y="139"/>
                  </a:lnTo>
                  <a:lnTo>
                    <a:pt x="1" y="6"/>
                  </a:ln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6" y="3"/>
                  </a:lnTo>
                  <a:lnTo>
                    <a:pt x="226" y="139"/>
                  </a:lnTo>
                  <a:lnTo>
                    <a:pt x="220" y="139"/>
                  </a:lnTo>
                  <a:lnTo>
                    <a:pt x="220" y="2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99" name="Rectangle 323"/>
            <p:cNvSpPr>
              <a:spLocks noChangeArrowheads="1"/>
            </p:cNvSpPr>
            <p:nvPr/>
          </p:nvSpPr>
          <p:spPr bwMode="auto">
            <a:xfrm>
              <a:off x="698" y="2070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900" name="Rectangle 324" descr="20%"/>
            <p:cNvSpPr>
              <a:spLocks noChangeArrowheads="1"/>
            </p:cNvSpPr>
            <p:nvPr/>
          </p:nvSpPr>
          <p:spPr bwMode="auto">
            <a:xfrm>
              <a:off x="698" y="2020"/>
              <a:ext cx="225" cy="50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901" name="Line 325" descr="5%"/>
            <p:cNvSpPr>
              <a:spLocks noChangeShapeType="1"/>
            </p:cNvSpPr>
            <p:nvPr/>
          </p:nvSpPr>
          <p:spPr bwMode="auto">
            <a:xfrm>
              <a:off x="698" y="2043"/>
              <a:ext cx="22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902" name="Text Box 326"/>
          <p:cNvSpPr txBox="1">
            <a:spLocks noChangeArrowheads="1"/>
          </p:cNvSpPr>
          <p:nvPr/>
        </p:nvSpPr>
        <p:spPr bwMode="auto">
          <a:xfrm>
            <a:off x="3536950" y="3141663"/>
            <a:ext cx="4500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Top course is cut off.</a:t>
            </a:r>
          </a:p>
        </p:txBody>
      </p:sp>
      <p:grpSp>
        <p:nvGrpSpPr>
          <p:cNvPr id="24904" name="Group 328"/>
          <p:cNvGrpSpPr>
            <a:grpSpLocks/>
          </p:cNvGrpSpPr>
          <p:nvPr/>
        </p:nvGrpSpPr>
        <p:grpSpPr bwMode="auto">
          <a:xfrm>
            <a:off x="4405313" y="5514975"/>
            <a:ext cx="1096962" cy="368300"/>
            <a:chOff x="2381" y="1570"/>
            <a:chExt cx="691" cy="232"/>
          </a:xfrm>
        </p:grpSpPr>
        <p:sp>
          <p:nvSpPr>
            <p:cNvPr id="24905" name="Freeform 329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906" name="Rectangle 330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907" name="Rectangle 331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908" name="Rectangle 332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909" name="Rectangle 333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910" name="Line 334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911" name="Group 335"/>
          <p:cNvGrpSpPr>
            <a:grpSpLocks/>
          </p:cNvGrpSpPr>
          <p:nvPr/>
        </p:nvGrpSpPr>
        <p:grpSpPr bwMode="auto">
          <a:xfrm>
            <a:off x="5500688" y="5514975"/>
            <a:ext cx="1096962" cy="368300"/>
            <a:chOff x="2381" y="1570"/>
            <a:chExt cx="691" cy="232"/>
          </a:xfrm>
        </p:grpSpPr>
        <p:sp>
          <p:nvSpPr>
            <p:cNvPr id="24912" name="Freeform 336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913" name="Rectangle 337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914" name="Rectangle 338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915" name="Rectangle 339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916" name="Rectangle 340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917" name="Line 341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918" name="Group 342"/>
          <p:cNvGrpSpPr>
            <a:grpSpLocks/>
          </p:cNvGrpSpPr>
          <p:nvPr/>
        </p:nvGrpSpPr>
        <p:grpSpPr bwMode="auto">
          <a:xfrm>
            <a:off x="6597650" y="5514975"/>
            <a:ext cx="1096963" cy="368300"/>
            <a:chOff x="2381" y="1570"/>
            <a:chExt cx="691" cy="232"/>
          </a:xfrm>
        </p:grpSpPr>
        <p:sp>
          <p:nvSpPr>
            <p:cNvPr id="24919" name="Freeform 343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920" name="Rectangle 344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921" name="Rectangle 345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922" name="Rectangle 346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923" name="Rectangle 347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924" name="Line 348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4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4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4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4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4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4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4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4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4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4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4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4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5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4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4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500"/>
                            </p:stCondLst>
                            <p:childTnLst>
                              <p:par>
                                <p:cTn id="7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24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4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4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4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2" presetClass="entr" presetSubtype="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4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4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build="p"/>
      <p:bldP spid="24902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FA30E1-2C0A-4A57-87C6-0DCB8B069431}" type="slidenum">
              <a:rPr lang="en-US"/>
              <a:pPr/>
              <a:t>17</a:t>
            </a:fld>
            <a:endParaRPr lang="en-US"/>
          </a:p>
        </p:txBody>
      </p:sp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1116013" y="3213100"/>
            <a:ext cx="7127875" cy="2663825"/>
            <a:chOff x="703" y="2024"/>
            <a:chExt cx="4490" cy="1678"/>
          </a:xfrm>
        </p:grpSpPr>
        <p:sp>
          <p:nvSpPr>
            <p:cNvPr id="33795" name="Rectangle 3"/>
            <p:cNvSpPr>
              <a:spLocks noChangeArrowheads="1"/>
            </p:cNvSpPr>
            <p:nvPr/>
          </p:nvSpPr>
          <p:spPr bwMode="auto">
            <a:xfrm>
              <a:off x="703" y="2024"/>
              <a:ext cx="4490" cy="1678"/>
            </a:xfrm>
            <a:prstGeom prst="rect">
              <a:avLst/>
            </a:prstGeom>
            <a:solidFill>
              <a:srgbClr val="993300">
                <a:alpha val="75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796" name="Rectangle 4"/>
            <p:cNvSpPr>
              <a:spLocks noChangeArrowheads="1"/>
            </p:cNvSpPr>
            <p:nvPr/>
          </p:nvSpPr>
          <p:spPr bwMode="auto">
            <a:xfrm>
              <a:off x="703" y="2024"/>
              <a:ext cx="4490" cy="1678"/>
            </a:xfrm>
            <a:prstGeom prst="rect">
              <a:avLst/>
            </a:prstGeom>
            <a:solidFill>
              <a:schemeClr val="tx1">
                <a:alpha val="64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797" name="Line 5"/>
            <p:cNvSpPr>
              <a:spLocks noChangeShapeType="1"/>
            </p:cNvSpPr>
            <p:nvPr/>
          </p:nvSpPr>
          <p:spPr bwMode="auto">
            <a:xfrm>
              <a:off x="703" y="2024"/>
              <a:ext cx="0" cy="16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798" name="Line 6"/>
            <p:cNvSpPr>
              <a:spLocks noChangeShapeType="1"/>
            </p:cNvSpPr>
            <p:nvPr/>
          </p:nvSpPr>
          <p:spPr bwMode="auto">
            <a:xfrm>
              <a:off x="703" y="3702"/>
              <a:ext cx="44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79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Full Shingle Installation</a:t>
            </a:r>
          </a:p>
        </p:txBody>
      </p:sp>
      <p:sp>
        <p:nvSpPr>
          <p:cNvPr id="3380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91513" cy="1316038"/>
          </a:xfrm>
        </p:spPr>
        <p:txBody>
          <a:bodyPr/>
          <a:lstStyle/>
          <a:p>
            <a:pPr eaLnBrk="0" hangingPunct="0">
              <a:spcBef>
                <a:spcPct val="40000"/>
              </a:spcBef>
            </a:pPr>
            <a:r>
              <a:rPr lang="en-US"/>
              <a:t>Waste pieces from making the ½ tab starters are used to complete the roof.</a:t>
            </a: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1116013" y="5805488"/>
            <a:ext cx="3671887" cy="714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 rot="-5400000">
            <a:off x="-143668" y="4472781"/>
            <a:ext cx="2590800" cy="714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4787900" y="5807075"/>
            <a:ext cx="3455988" cy="698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3804" name="Group 12"/>
          <p:cNvGrpSpPr>
            <a:grpSpLocks/>
          </p:cNvGrpSpPr>
          <p:nvPr/>
        </p:nvGrpSpPr>
        <p:grpSpPr bwMode="auto">
          <a:xfrm rot="5400000">
            <a:off x="674688" y="5221288"/>
            <a:ext cx="1096962" cy="214312"/>
            <a:chOff x="2381" y="1389"/>
            <a:chExt cx="691" cy="135"/>
          </a:xfrm>
        </p:grpSpPr>
        <p:sp>
          <p:nvSpPr>
            <p:cNvPr id="33805" name="Freeform 13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6" name="Rectangle 14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7" name="Line 15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08" name="Group 16"/>
          <p:cNvGrpSpPr>
            <a:grpSpLocks/>
          </p:cNvGrpSpPr>
          <p:nvPr/>
        </p:nvGrpSpPr>
        <p:grpSpPr bwMode="auto">
          <a:xfrm rot="5400000">
            <a:off x="674688" y="4119563"/>
            <a:ext cx="1096962" cy="214312"/>
            <a:chOff x="2381" y="1389"/>
            <a:chExt cx="691" cy="135"/>
          </a:xfrm>
        </p:grpSpPr>
        <p:sp>
          <p:nvSpPr>
            <p:cNvPr id="33809" name="Freeform 17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0" name="Rectangle 18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1" name="Line 19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12" name="Group 20"/>
          <p:cNvGrpSpPr>
            <a:grpSpLocks/>
          </p:cNvGrpSpPr>
          <p:nvPr/>
        </p:nvGrpSpPr>
        <p:grpSpPr bwMode="auto">
          <a:xfrm>
            <a:off x="1331913" y="5662613"/>
            <a:ext cx="1096962" cy="214312"/>
            <a:chOff x="1528" y="3566"/>
            <a:chExt cx="691" cy="135"/>
          </a:xfrm>
        </p:grpSpPr>
        <p:sp>
          <p:nvSpPr>
            <p:cNvPr id="33813" name="Freeform 21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4" name="Rectangle 22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5" name="Line 23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16" name="Group 24"/>
          <p:cNvGrpSpPr>
            <a:grpSpLocks/>
          </p:cNvGrpSpPr>
          <p:nvPr/>
        </p:nvGrpSpPr>
        <p:grpSpPr bwMode="auto">
          <a:xfrm>
            <a:off x="2428875" y="5662613"/>
            <a:ext cx="1096963" cy="214312"/>
            <a:chOff x="1528" y="3566"/>
            <a:chExt cx="691" cy="135"/>
          </a:xfrm>
        </p:grpSpPr>
        <p:sp>
          <p:nvSpPr>
            <p:cNvPr id="33817" name="Freeform 25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8" name="Rectangle 26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9" name="Line 27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20" name="Group 28"/>
          <p:cNvGrpSpPr>
            <a:grpSpLocks/>
          </p:cNvGrpSpPr>
          <p:nvPr/>
        </p:nvGrpSpPr>
        <p:grpSpPr bwMode="auto">
          <a:xfrm>
            <a:off x="3527425" y="5662613"/>
            <a:ext cx="1096963" cy="214312"/>
            <a:chOff x="1528" y="3566"/>
            <a:chExt cx="691" cy="135"/>
          </a:xfrm>
        </p:grpSpPr>
        <p:sp>
          <p:nvSpPr>
            <p:cNvPr id="33821" name="Freeform 29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2" name="Rectangle 30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3" name="Line 31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24" name="Group 32"/>
          <p:cNvGrpSpPr>
            <a:grpSpLocks/>
          </p:cNvGrpSpPr>
          <p:nvPr/>
        </p:nvGrpSpPr>
        <p:grpSpPr bwMode="auto">
          <a:xfrm>
            <a:off x="4624388" y="5662613"/>
            <a:ext cx="1096962" cy="214312"/>
            <a:chOff x="1528" y="3566"/>
            <a:chExt cx="691" cy="135"/>
          </a:xfrm>
        </p:grpSpPr>
        <p:sp>
          <p:nvSpPr>
            <p:cNvPr id="33825" name="Freeform 33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6" name="Rectangle 34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7" name="Line 35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28" name="Group 36"/>
          <p:cNvGrpSpPr>
            <a:grpSpLocks/>
          </p:cNvGrpSpPr>
          <p:nvPr/>
        </p:nvGrpSpPr>
        <p:grpSpPr bwMode="auto">
          <a:xfrm>
            <a:off x="5722938" y="5662613"/>
            <a:ext cx="1096962" cy="214312"/>
            <a:chOff x="1528" y="3566"/>
            <a:chExt cx="691" cy="135"/>
          </a:xfrm>
        </p:grpSpPr>
        <p:sp>
          <p:nvSpPr>
            <p:cNvPr id="33829" name="Freeform 37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0" name="Rectangle 38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1" name="Line 39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32" name="Group 40"/>
          <p:cNvGrpSpPr>
            <a:grpSpLocks/>
          </p:cNvGrpSpPr>
          <p:nvPr/>
        </p:nvGrpSpPr>
        <p:grpSpPr bwMode="auto">
          <a:xfrm>
            <a:off x="6813550" y="5662613"/>
            <a:ext cx="1096963" cy="214312"/>
            <a:chOff x="1528" y="3566"/>
            <a:chExt cx="691" cy="135"/>
          </a:xfrm>
        </p:grpSpPr>
        <p:sp>
          <p:nvSpPr>
            <p:cNvPr id="33833" name="Freeform 41"/>
            <p:cNvSpPr>
              <a:spLocks/>
            </p:cNvSpPr>
            <p:nvPr/>
          </p:nvSpPr>
          <p:spPr bwMode="auto">
            <a:xfrm>
              <a:off x="1528" y="3566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4" name="Rectangle 42" descr="20%"/>
            <p:cNvSpPr>
              <a:spLocks noChangeArrowheads="1"/>
            </p:cNvSpPr>
            <p:nvPr/>
          </p:nvSpPr>
          <p:spPr bwMode="auto">
            <a:xfrm>
              <a:off x="1528" y="3566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5" name="Line 43" descr="5%"/>
            <p:cNvSpPr>
              <a:spLocks noChangeShapeType="1"/>
            </p:cNvSpPr>
            <p:nvPr/>
          </p:nvSpPr>
          <p:spPr bwMode="auto">
            <a:xfrm>
              <a:off x="1534" y="3675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36" name="Group 44"/>
          <p:cNvGrpSpPr>
            <a:grpSpLocks/>
          </p:cNvGrpSpPr>
          <p:nvPr/>
        </p:nvGrpSpPr>
        <p:grpSpPr bwMode="auto">
          <a:xfrm>
            <a:off x="1116013" y="5516563"/>
            <a:ext cx="1096962" cy="368300"/>
            <a:chOff x="2381" y="1570"/>
            <a:chExt cx="691" cy="232"/>
          </a:xfrm>
        </p:grpSpPr>
        <p:sp>
          <p:nvSpPr>
            <p:cNvPr id="33837" name="Freeform 45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8" name="Rectangle 46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9" name="Rectangle 47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0" name="Rectangle 48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1" name="Rectangle 49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42" name="Line 50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43" name="Group 51"/>
          <p:cNvGrpSpPr>
            <a:grpSpLocks/>
          </p:cNvGrpSpPr>
          <p:nvPr/>
        </p:nvGrpSpPr>
        <p:grpSpPr bwMode="auto">
          <a:xfrm>
            <a:off x="1122363" y="5353050"/>
            <a:ext cx="909637" cy="376238"/>
            <a:chOff x="2499" y="1929"/>
            <a:chExt cx="573" cy="237"/>
          </a:xfrm>
        </p:grpSpPr>
        <p:sp>
          <p:nvSpPr>
            <p:cNvPr id="33844" name="Freeform 52"/>
            <p:cNvSpPr>
              <a:spLocks/>
            </p:cNvSpPr>
            <p:nvPr/>
          </p:nvSpPr>
          <p:spPr bwMode="auto">
            <a:xfrm>
              <a:off x="2499" y="1929"/>
              <a:ext cx="573" cy="237"/>
            </a:xfrm>
            <a:custGeom>
              <a:avLst/>
              <a:gdLst/>
              <a:ahLst/>
              <a:cxnLst>
                <a:cxn ang="0">
                  <a:pos x="567" y="235"/>
                </a:cxn>
                <a:cxn ang="0">
                  <a:pos x="348" y="235"/>
                </a:cxn>
                <a:cxn ang="0">
                  <a:pos x="348" y="140"/>
                </a:cxn>
                <a:cxn ang="0">
                  <a:pos x="337" y="140"/>
                </a:cxn>
                <a:cxn ang="0">
                  <a:pos x="337" y="236"/>
                </a:cxn>
                <a:cxn ang="0">
                  <a:pos x="118" y="236"/>
                </a:cxn>
                <a:cxn ang="0">
                  <a:pos x="118" y="140"/>
                </a:cxn>
                <a:cxn ang="0">
                  <a:pos x="107" y="140"/>
                </a:cxn>
                <a:cxn ang="0">
                  <a:pos x="107" y="235"/>
                </a:cxn>
                <a:cxn ang="0">
                  <a:pos x="0" y="237"/>
                </a:cxn>
                <a:cxn ang="0">
                  <a:pos x="0" y="137"/>
                </a:cxn>
                <a:cxn ang="0">
                  <a:pos x="0" y="137"/>
                </a:cxn>
                <a:cxn ang="0">
                  <a:pos x="0" y="0"/>
                </a:cxn>
                <a:cxn ang="0">
                  <a:pos x="573" y="4"/>
                </a:cxn>
                <a:cxn ang="0">
                  <a:pos x="573" y="140"/>
                </a:cxn>
                <a:cxn ang="0">
                  <a:pos x="567" y="140"/>
                </a:cxn>
                <a:cxn ang="0">
                  <a:pos x="567" y="235"/>
                </a:cxn>
              </a:cxnLst>
              <a:rect l="0" t="0" r="r" b="b"/>
              <a:pathLst>
                <a:path w="573" h="237">
                  <a:moveTo>
                    <a:pt x="567" y="235"/>
                  </a:moveTo>
                  <a:lnTo>
                    <a:pt x="348" y="235"/>
                  </a:lnTo>
                  <a:lnTo>
                    <a:pt x="348" y="140"/>
                  </a:lnTo>
                  <a:lnTo>
                    <a:pt x="337" y="140"/>
                  </a:lnTo>
                  <a:lnTo>
                    <a:pt x="337" y="236"/>
                  </a:lnTo>
                  <a:lnTo>
                    <a:pt x="118" y="236"/>
                  </a:lnTo>
                  <a:lnTo>
                    <a:pt x="118" y="140"/>
                  </a:lnTo>
                  <a:lnTo>
                    <a:pt x="107" y="140"/>
                  </a:lnTo>
                  <a:lnTo>
                    <a:pt x="107" y="235"/>
                  </a:lnTo>
                  <a:lnTo>
                    <a:pt x="0" y="237"/>
                  </a:lnTo>
                  <a:lnTo>
                    <a:pt x="0" y="137"/>
                  </a:lnTo>
                  <a:lnTo>
                    <a:pt x="0" y="137"/>
                  </a:lnTo>
                  <a:lnTo>
                    <a:pt x="0" y="0"/>
                  </a:lnTo>
                  <a:lnTo>
                    <a:pt x="573" y="4"/>
                  </a:lnTo>
                  <a:lnTo>
                    <a:pt x="573" y="140"/>
                  </a:lnTo>
                  <a:lnTo>
                    <a:pt x="567" y="140"/>
                  </a:lnTo>
                  <a:lnTo>
                    <a:pt x="567" y="23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5" name="Rectangle 53"/>
            <p:cNvSpPr>
              <a:spLocks noChangeArrowheads="1"/>
            </p:cNvSpPr>
            <p:nvPr/>
          </p:nvSpPr>
          <p:spPr bwMode="auto">
            <a:xfrm>
              <a:off x="2500" y="2069"/>
              <a:ext cx="106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6" name="Rectangle 54"/>
            <p:cNvSpPr>
              <a:spLocks noChangeArrowheads="1"/>
            </p:cNvSpPr>
            <p:nvPr/>
          </p:nvSpPr>
          <p:spPr bwMode="auto">
            <a:xfrm>
              <a:off x="2617" y="2070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7" name="Rectangle 55"/>
            <p:cNvSpPr>
              <a:spLocks noChangeArrowheads="1"/>
            </p:cNvSpPr>
            <p:nvPr/>
          </p:nvSpPr>
          <p:spPr bwMode="auto">
            <a:xfrm>
              <a:off x="2847" y="2069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8" name="Rectangle 56" descr="20%"/>
            <p:cNvSpPr>
              <a:spLocks noChangeArrowheads="1"/>
            </p:cNvSpPr>
            <p:nvPr/>
          </p:nvSpPr>
          <p:spPr bwMode="auto">
            <a:xfrm>
              <a:off x="2499" y="1933"/>
              <a:ext cx="573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49" name="Line 57" descr="5%"/>
            <p:cNvSpPr>
              <a:spLocks noChangeShapeType="1"/>
            </p:cNvSpPr>
            <p:nvPr/>
          </p:nvSpPr>
          <p:spPr bwMode="auto">
            <a:xfrm>
              <a:off x="2501" y="2042"/>
              <a:ext cx="57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50" name="Group 58"/>
          <p:cNvGrpSpPr>
            <a:grpSpLocks/>
          </p:cNvGrpSpPr>
          <p:nvPr/>
        </p:nvGrpSpPr>
        <p:grpSpPr bwMode="auto">
          <a:xfrm>
            <a:off x="1122363" y="5203825"/>
            <a:ext cx="728662" cy="369888"/>
            <a:chOff x="2613" y="2219"/>
            <a:chExt cx="459" cy="233"/>
          </a:xfrm>
        </p:grpSpPr>
        <p:sp>
          <p:nvSpPr>
            <p:cNvPr id="33851" name="Freeform 59"/>
            <p:cNvSpPr>
              <a:spLocks/>
            </p:cNvSpPr>
            <p:nvPr/>
          </p:nvSpPr>
          <p:spPr bwMode="auto">
            <a:xfrm>
              <a:off x="2615" y="2219"/>
              <a:ext cx="457" cy="233"/>
            </a:xfrm>
            <a:custGeom>
              <a:avLst/>
              <a:gdLst/>
              <a:ahLst/>
              <a:cxnLst>
                <a:cxn ang="0">
                  <a:pos x="451" y="232"/>
                </a:cxn>
                <a:cxn ang="0">
                  <a:pos x="232" y="232"/>
                </a:cxn>
                <a:cxn ang="0">
                  <a:pos x="232" y="137"/>
                </a:cxn>
                <a:cxn ang="0">
                  <a:pos x="221" y="137"/>
                </a:cxn>
                <a:cxn ang="0">
                  <a:pos x="221" y="233"/>
                </a:cxn>
                <a:cxn ang="0">
                  <a:pos x="2" y="233"/>
                </a:cxn>
                <a:cxn ang="0">
                  <a:pos x="2" y="137"/>
                </a:cxn>
                <a:cxn ang="0">
                  <a:pos x="0" y="120"/>
                </a:cxn>
                <a:cxn ang="0">
                  <a:pos x="0" y="88"/>
                </a:cxn>
                <a:cxn ang="0">
                  <a:pos x="0" y="67"/>
                </a:cxn>
                <a:cxn ang="0">
                  <a:pos x="1" y="36"/>
                </a:cxn>
                <a:cxn ang="0">
                  <a:pos x="0" y="25"/>
                </a:cxn>
                <a:cxn ang="0">
                  <a:pos x="1" y="0"/>
                </a:cxn>
                <a:cxn ang="0">
                  <a:pos x="457" y="1"/>
                </a:cxn>
                <a:cxn ang="0">
                  <a:pos x="457" y="137"/>
                </a:cxn>
                <a:cxn ang="0">
                  <a:pos x="451" y="137"/>
                </a:cxn>
                <a:cxn ang="0">
                  <a:pos x="451" y="232"/>
                </a:cxn>
              </a:cxnLst>
              <a:rect l="0" t="0" r="r" b="b"/>
              <a:pathLst>
                <a:path w="457" h="233">
                  <a:moveTo>
                    <a:pt x="451" y="232"/>
                  </a:moveTo>
                  <a:lnTo>
                    <a:pt x="232" y="232"/>
                  </a:lnTo>
                  <a:lnTo>
                    <a:pt x="232" y="137"/>
                  </a:lnTo>
                  <a:lnTo>
                    <a:pt x="221" y="137"/>
                  </a:lnTo>
                  <a:lnTo>
                    <a:pt x="221" y="233"/>
                  </a:lnTo>
                  <a:lnTo>
                    <a:pt x="2" y="233"/>
                  </a:lnTo>
                  <a:lnTo>
                    <a:pt x="2" y="137"/>
                  </a:lnTo>
                  <a:lnTo>
                    <a:pt x="0" y="120"/>
                  </a:lnTo>
                  <a:lnTo>
                    <a:pt x="0" y="88"/>
                  </a:lnTo>
                  <a:lnTo>
                    <a:pt x="0" y="67"/>
                  </a:lnTo>
                  <a:lnTo>
                    <a:pt x="1" y="36"/>
                  </a:lnTo>
                  <a:lnTo>
                    <a:pt x="0" y="25"/>
                  </a:lnTo>
                  <a:lnTo>
                    <a:pt x="1" y="0"/>
                  </a:lnTo>
                  <a:lnTo>
                    <a:pt x="457" y="1"/>
                  </a:lnTo>
                  <a:lnTo>
                    <a:pt x="457" y="137"/>
                  </a:lnTo>
                  <a:lnTo>
                    <a:pt x="451" y="137"/>
                  </a:lnTo>
                  <a:lnTo>
                    <a:pt x="451" y="2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2" name="Rectangle 60"/>
            <p:cNvSpPr>
              <a:spLocks noChangeArrowheads="1"/>
            </p:cNvSpPr>
            <p:nvPr/>
          </p:nvSpPr>
          <p:spPr bwMode="auto">
            <a:xfrm>
              <a:off x="2617" y="235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3" name="Rectangle 61"/>
            <p:cNvSpPr>
              <a:spLocks noChangeArrowheads="1"/>
            </p:cNvSpPr>
            <p:nvPr/>
          </p:nvSpPr>
          <p:spPr bwMode="auto">
            <a:xfrm>
              <a:off x="2847" y="235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4" name="Rectangle 62" descr="20%"/>
            <p:cNvSpPr>
              <a:spLocks noChangeArrowheads="1"/>
            </p:cNvSpPr>
            <p:nvPr/>
          </p:nvSpPr>
          <p:spPr bwMode="auto">
            <a:xfrm>
              <a:off x="2613" y="2220"/>
              <a:ext cx="459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55" name="Freeform 63" descr="5%"/>
            <p:cNvSpPr>
              <a:spLocks/>
            </p:cNvSpPr>
            <p:nvPr/>
          </p:nvSpPr>
          <p:spPr bwMode="auto">
            <a:xfrm>
              <a:off x="2621" y="2328"/>
              <a:ext cx="45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1" y="2"/>
                </a:cxn>
              </a:cxnLst>
              <a:rect l="0" t="0" r="r" b="b"/>
              <a:pathLst>
                <a:path w="451" h="2">
                  <a:moveTo>
                    <a:pt x="0" y="0"/>
                  </a:moveTo>
                  <a:lnTo>
                    <a:pt x="451" y="2"/>
                  </a:lnTo>
                </a:path>
              </a:pathLst>
            </a:custGeom>
            <a:pattFill prst="pct5">
              <a:fgClr>
                <a:srgbClr val="000000"/>
              </a:fgClr>
              <a:bgClr>
                <a:srgbClr val="FFFFFF"/>
              </a:bgClr>
            </a:pattFill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56" name="Group 64"/>
          <p:cNvGrpSpPr>
            <a:grpSpLocks/>
          </p:cNvGrpSpPr>
          <p:nvPr/>
        </p:nvGrpSpPr>
        <p:grpSpPr bwMode="auto">
          <a:xfrm>
            <a:off x="1125538" y="5053013"/>
            <a:ext cx="550862" cy="369887"/>
            <a:chOff x="2772" y="2481"/>
            <a:chExt cx="347" cy="233"/>
          </a:xfrm>
        </p:grpSpPr>
        <p:sp>
          <p:nvSpPr>
            <p:cNvPr id="33857" name="Freeform 65"/>
            <p:cNvSpPr>
              <a:spLocks/>
            </p:cNvSpPr>
            <p:nvPr/>
          </p:nvSpPr>
          <p:spPr bwMode="auto">
            <a:xfrm>
              <a:off x="2772" y="2481"/>
              <a:ext cx="347" cy="233"/>
            </a:xfrm>
            <a:custGeom>
              <a:avLst/>
              <a:gdLst/>
              <a:ahLst/>
              <a:cxnLst>
                <a:cxn ang="0">
                  <a:pos x="341" y="232"/>
                </a:cxn>
                <a:cxn ang="0">
                  <a:pos x="122" y="232"/>
                </a:cxn>
                <a:cxn ang="0">
                  <a:pos x="122" y="137"/>
                </a:cxn>
                <a:cxn ang="0">
                  <a:pos x="111" y="137"/>
                </a:cxn>
                <a:cxn ang="0">
                  <a:pos x="111" y="233"/>
                </a:cxn>
                <a:cxn ang="0">
                  <a:pos x="0" y="233"/>
                </a:cxn>
                <a:cxn ang="0">
                  <a:pos x="2" y="12"/>
                </a:cxn>
                <a:cxn ang="0">
                  <a:pos x="2" y="6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347" y="1"/>
                </a:cxn>
                <a:cxn ang="0">
                  <a:pos x="347" y="137"/>
                </a:cxn>
                <a:cxn ang="0">
                  <a:pos x="341" y="137"/>
                </a:cxn>
                <a:cxn ang="0">
                  <a:pos x="341" y="232"/>
                </a:cxn>
              </a:cxnLst>
              <a:rect l="0" t="0" r="r" b="b"/>
              <a:pathLst>
                <a:path w="347" h="233">
                  <a:moveTo>
                    <a:pt x="341" y="232"/>
                  </a:moveTo>
                  <a:lnTo>
                    <a:pt x="122" y="232"/>
                  </a:lnTo>
                  <a:lnTo>
                    <a:pt x="122" y="137"/>
                  </a:lnTo>
                  <a:lnTo>
                    <a:pt x="111" y="137"/>
                  </a:lnTo>
                  <a:lnTo>
                    <a:pt x="111" y="233"/>
                  </a:lnTo>
                  <a:lnTo>
                    <a:pt x="0" y="233"/>
                  </a:lnTo>
                  <a:lnTo>
                    <a:pt x="2" y="12"/>
                  </a:lnTo>
                  <a:lnTo>
                    <a:pt x="2" y="6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347" y="1"/>
                  </a:lnTo>
                  <a:lnTo>
                    <a:pt x="347" y="137"/>
                  </a:lnTo>
                  <a:lnTo>
                    <a:pt x="341" y="137"/>
                  </a:lnTo>
                  <a:lnTo>
                    <a:pt x="341" y="2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8" name="Rectangle 66"/>
            <p:cNvSpPr>
              <a:spLocks noChangeArrowheads="1"/>
            </p:cNvSpPr>
            <p:nvPr/>
          </p:nvSpPr>
          <p:spPr bwMode="auto">
            <a:xfrm>
              <a:off x="2772" y="2619"/>
              <a:ext cx="111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9" name="Rectangle 67"/>
            <p:cNvSpPr>
              <a:spLocks noChangeArrowheads="1"/>
            </p:cNvSpPr>
            <p:nvPr/>
          </p:nvSpPr>
          <p:spPr bwMode="auto">
            <a:xfrm>
              <a:off x="2894" y="2618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0" name="Rectangle 68" descr="20%"/>
            <p:cNvSpPr>
              <a:spLocks noChangeArrowheads="1"/>
            </p:cNvSpPr>
            <p:nvPr/>
          </p:nvSpPr>
          <p:spPr bwMode="auto">
            <a:xfrm>
              <a:off x="2772" y="2482"/>
              <a:ext cx="347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61" name="Line 69" descr="5%"/>
            <p:cNvSpPr>
              <a:spLocks noChangeShapeType="1"/>
            </p:cNvSpPr>
            <p:nvPr/>
          </p:nvSpPr>
          <p:spPr bwMode="auto">
            <a:xfrm>
              <a:off x="2772" y="2591"/>
              <a:ext cx="34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62" name="Group 70"/>
          <p:cNvGrpSpPr>
            <a:grpSpLocks/>
          </p:cNvGrpSpPr>
          <p:nvPr/>
        </p:nvGrpSpPr>
        <p:grpSpPr bwMode="auto">
          <a:xfrm>
            <a:off x="1122363" y="4900613"/>
            <a:ext cx="358775" cy="371475"/>
            <a:chOff x="2930" y="2753"/>
            <a:chExt cx="226" cy="234"/>
          </a:xfrm>
        </p:grpSpPr>
        <p:sp>
          <p:nvSpPr>
            <p:cNvPr id="33863" name="Freeform 71"/>
            <p:cNvSpPr>
              <a:spLocks/>
            </p:cNvSpPr>
            <p:nvPr/>
          </p:nvSpPr>
          <p:spPr bwMode="auto">
            <a:xfrm>
              <a:off x="2930" y="2753"/>
              <a:ext cx="226" cy="234"/>
            </a:xfrm>
            <a:custGeom>
              <a:avLst/>
              <a:gdLst/>
              <a:ahLst/>
              <a:cxnLst>
                <a:cxn ang="0">
                  <a:pos x="220" y="234"/>
                </a:cxn>
                <a:cxn ang="0">
                  <a:pos x="1" y="234"/>
                </a:cxn>
                <a:cxn ang="0">
                  <a:pos x="1" y="139"/>
                </a:cxn>
                <a:cxn ang="0">
                  <a:pos x="1" y="6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6" y="3"/>
                </a:cxn>
                <a:cxn ang="0">
                  <a:pos x="226" y="139"/>
                </a:cxn>
                <a:cxn ang="0">
                  <a:pos x="220" y="139"/>
                </a:cxn>
                <a:cxn ang="0">
                  <a:pos x="220" y="234"/>
                </a:cxn>
              </a:cxnLst>
              <a:rect l="0" t="0" r="r" b="b"/>
              <a:pathLst>
                <a:path w="226" h="234">
                  <a:moveTo>
                    <a:pt x="220" y="234"/>
                  </a:moveTo>
                  <a:lnTo>
                    <a:pt x="1" y="234"/>
                  </a:lnTo>
                  <a:lnTo>
                    <a:pt x="1" y="139"/>
                  </a:lnTo>
                  <a:lnTo>
                    <a:pt x="1" y="6"/>
                  </a:ln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6" y="3"/>
                  </a:lnTo>
                  <a:lnTo>
                    <a:pt x="226" y="139"/>
                  </a:lnTo>
                  <a:lnTo>
                    <a:pt x="220" y="139"/>
                  </a:lnTo>
                  <a:lnTo>
                    <a:pt x="220" y="2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4" name="Rectangle 72"/>
            <p:cNvSpPr>
              <a:spLocks noChangeArrowheads="1"/>
            </p:cNvSpPr>
            <p:nvPr/>
          </p:nvSpPr>
          <p:spPr bwMode="auto">
            <a:xfrm>
              <a:off x="2931" y="2892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5" name="Rectangle 73" descr="20%"/>
            <p:cNvSpPr>
              <a:spLocks noChangeArrowheads="1"/>
            </p:cNvSpPr>
            <p:nvPr/>
          </p:nvSpPr>
          <p:spPr bwMode="auto">
            <a:xfrm>
              <a:off x="2931" y="2756"/>
              <a:ext cx="225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66" name="Line 74" descr="5%"/>
            <p:cNvSpPr>
              <a:spLocks noChangeShapeType="1"/>
            </p:cNvSpPr>
            <p:nvPr/>
          </p:nvSpPr>
          <p:spPr bwMode="auto">
            <a:xfrm>
              <a:off x="2931" y="2865"/>
              <a:ext cx="22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67" name="Group 75"/>
          <p:cNvGrpSpPr>
            <a:grpSpLocks/>
          </p:cNvGrpSpPr>
          <p:nvPr/>
        </p:nvGrpSpPr>
        <p:grpSpPr bwMode="auto">
          <a:xfrm>
            <a:off x="1119188" y="4749800"/>
            <a:ext cx="184150" cy="371475"/>
            <a:chOff x="2894" y="3059"/>
            <a:chExt cx="116" cy="234"/>
          </a:xfrm>
        </p:grpSpPr>
        <p:sp>
          <p:nvSpPr>
            <p:cNvPr id="33868" name="Freeform 76"/>
            <p:cNvSpPr>
              <a:spLocks/>
            </p:cNvSpPr>
            <p:nvPr/>
          </p:nvSpPr>
          <p:spPr bwMode="auto">
            <a:xfrm>
              <a:off x="2894" y="3059"/>
              <a:ext cx="115" cy="234"/>
            </a:xfrm>
            <a:custGeom>
              <a:avLst/>
              <a:gdLst/>
              <a:ahLst/>
              <a:cxnLst>
                <a:cxn ang="0">
                  <a:pos x="115" y="141"/>
                </a:cxn>
                <a:cxn ang="0">
                  <a:pos x="115" y="234"/>
                </a:cxn>
                <a:cxn ang="0">
                  <a:pos x="1" y="234"/>
                </a:cxn>
                <a:cxn ang="0">
                  <a:pos x="1" y="139"/>
                </a:cxn>
                <a:cxn ang="0">
                  <a:pos x="1" y="6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15" y="3"/>
                </a:cxn>
                <a:cxn ang="0">
                  <a:pos x="115" y="4"/>
                </a:cxn>
                <a:cxn ang="0">
                  <a:pos x="115" y="118"/>
                </a:cxn>
                <a:cxn ang="0">
                  <a:pos x="115" y="141"/>
                </a:cxn>
              </a:cxnLst>
              <a:rect l="0" t="0" r="r" b="b"/>
              <a:pathLst>
                <a:path w="115" h="234">
                  <a:moveTo>
                    <a:pt x="115" y="141"/>
                  </a:moveTo>
                  <a:lnTo>
                    <a:pt x="115" y="234"/>
                  </a:lnTo>
                  <a:lnTo>
                    <a:pt x="1" y="234"/>
                  </a:lnTo>
                  <a:lnTo>
                    <a:pt x="1" y="139"/>
                  </a:lnTo>
                  <a:lnTo>
                    <a:pt x="1" y="6"/>
                  </a:ln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15" y="3"/>
                  </a:lnTo>
                  <a:lnTo>
                    <a:pt x="115" y="4"/>
                  </a:lnTo>
                  <a:lnTo>
                    <a:pt x="115" y="118"/>
                  </a:lnTo>
                  <a:lnTo>
                    <a:pt x="115" y="14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9" name="Rectangle 77"/>
            <p:cNvSpPr>
              <a:spLocks noChangeArrowheads="1"/>
            </p:cNvSpPr>
            <p:nvPr/>
          </p:nvSpPr>
          <p:spPr bwMode="auto">
            <a:xfrm>
              <a:off x="2895" y="3198"/>
              <a:ext cx="115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0" name="Rectangle 78" descr="20%"/>
            <p:cNvSpPr>
              <a:spLocks noChangeArrowheads="1"/>
            </p:cNvSpPr>
            <p:nvPr/>
          </p:nvSpPr>
          <p:spPr bwMode="auto">
            <a:xfrm>
              <a:off x="2895" y="3062"/>
              <a:ext cx="115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71" name="Line 79" descr="5%"/>
            <p:cNvSpPr>
              <a:spLocks noChangeShapeType="1"/>
            </p:cNvSpPr>
            <p:nvPr/>
          </p:nvSpPr>
          <p:spPr bwMode="auto">
            <a:xfrm>
              <a:off x="2895" y="3171"/>
              <a:ext cx="1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72" name="Group 80"/>
          <p:cNvGrpSpPr>
            <a:grpSpLocks/>
          </p:cNvGrpSpPr>
          <p:nvPr/>
        </p:nvGrpSpPr>
        <p:grpSpPr bwMode="auto">
          <a:xfrm>
            <a:off x="2212975" y="5518150"/>
            <a:ext cx="1096963" cy="368300"/>
            <a:chOff x="2381" y="1570"/>
            <a:chExt cx="691" cy="232"/>
          </a:xfrm>
        </p:grpSpPr>
        <p:sp>
          <p:nvSpPr>
            <p:cNvPr id="33873" name="Freeform 81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4" name="Rectangle 82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5" name="Rectangle 83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6" name="Rectangle 84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7" name="Rectangle 85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78" name="Line 86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79" name="Group 87"/>
          <p:cNvGrpSpPr>
            <a:grpSpLocks/>
          </p:cNvGrpSpPr>
          <p:nvPr/>
        </p:nvGrpSpPr>
        <p:grpSpPr bwMode="auto">
          <a:xfrm>
            <a:off x="2032000" y="5362575"/>
            <a:ext cx="1096963" cy="368300"/>
            <a:chOff x="2381" y="1570"/>
            <a:chExt cx="691" cy="232"/>
          </a:xfrm>
        </p:grpSpPr>
        <p:sp>
          <p:nvSpPr>
            <p:cNvPr id="33880" name="Freeform 88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1" name="Rectangle 89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2" name="Rectangle 90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3" name="Rectangle 91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4" name="Rectangle 92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5" name="Line 93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86" name="Group 94"/>
          <p:cNvGrpSpPr>
            <a:grpSpLocks/>
          </p:cNvGrpSpPr>
          <p:nvPr/>
        </p:nvGrpSpPr>
        <p:grpSpPr bwMode="auto">
          <a:xfrm>
            <a:off x="1851025" y="5203825"/>
            <a:ext cx="1096963" cy="368300"/>
            <a:chOff x="2381" y="1570"/>
            <a:chExt cx="691" cy="232"/>
          </a:xfrm>
        </p:grpSpPr>
        <p:sp>
          <p:nvSpPr>
            <p:cNvPr id="33887" name="Freeform 95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8" name="Rectangle 96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9" name="Rectangle 97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0" name="Rectangle 98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1" name="Rectangle 99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92" name="Line 100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93" name="Group 101"/>
          <p:cNvGrpSpPr>
            <a:grpSpLocks/>
          </p:cNvGrpSpPr>
          <p:nvPr/>
        </p:nvGrpSpPr>
        <p:grpSpPr bwMode="auto">
          <a:xfrm>
            <a:off x="1676400" y="5054600"/>
            <a:ext cx="1096963" cy="368300"/>
            <a:chOff x="2381" y="1570"/>
            <a:chExt cx="691" cy="232"/>
          </a:xfrm>
        </p:grpSpPr>
        <p:sp>
          <p:nvSpPr>
            <p:cNvPr id="33894" name="Freeform 102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5" name="Rectangle 103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6" name="Rectangle 104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7" name="Rectangle 105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8" name="Rectangle 106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99" name="Line 107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900" name="Group 108"/>
          <p:cNvGrpSpPr>
            <a:grpSpLocks/>
          </p:cNvGrpSpPr>
          <p:nvPr/>
        </p:nvGrpSpPr>
        <p:grpSpPr bwMode="auto">
          <a:xfrm>
            <a:off x="1479550" y="4903788"/>
            <a:ext cx="1096963" cy="368300"/>
            <a:chOff x="2381" y="1570"/>
            <a:chExt cx="691" cy="232"/>
          </a:xfrm>
        </p:grpSpPr>
        <p:sp>
          <p:nvSpPr>
            <p:cNvPr id="33901" name="Freeform 109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2" name="Rectangle 110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3" name="Rectangle 111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4" name="Rectangle 112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5" name="Rectangle 113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906" name="Line 114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907" name="Group 115"/>
          <p:cNvGrpSpPr>
            <a:grpSpLocks/>
          </p:cNvGrpSpPr>
          <p:nvPr/>
        </p:nvGrpSpPr>
        <p:grpSpPr bwMode="auto">
          <a:xfrm>
            <a:off x="1311275" y="4752975"/>
            <a:ext cx="1096963" cy="368300"/>
            <a:chOff x="2381" y="1570"/>
            <a:chExt cx="691" cy="232"/>
          </a:xfrm>
        </p:grpSpPr>
        <p:sp>
          <p:nvSpPr>
            <p:cNvPr id="33908" name="Freeform 116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9" name="Rectangle 117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10" name="Rectangle 118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11" name="Rectangle 119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12" name="Rectangle 120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913" name="Line 121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914" name="Group 122"/>
          <p:cNvGrpSpPr>
            <a:grpSpLocks/>
          </p:cNvGrpSpPr>
          <p:nvPr/>
        </p:nvGrpSpPr>
        <p:grpSpPr bwMode="auto">
          <a:xfrm>
            <a:off x="1109663" y="4594225"/>
            <a:ext cx="1096962" cy="368300"/>
            <a:chOff x="2381" y="1570"/>
            <a:chExt cx="691" cy="232"/>
          </a:xfrm>
        </p:grpSpPr>
        <p:sp>
          <p:nvSpPr>
            <p:cNvPr id="33915" name="Freeform 123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16" name="Rectangle 124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17" name="Rectangle 125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18" name="Rectangle 126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19" name="Rectangle 127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920" name="Line 128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921" name="Group 129"/>
          <p:cNvGrpSpPr>
            <a:grpSpLocks/>
          </p:cNvGrpSpPr>
          <p:nvPr/>
        </p:nvGrpSpPr>
        <p:grpSpPr bwMode="auto">
          <a:xfrm>
            <a:off x="1112838" y="4435475"/>
            <a:ext cx="909637" cy="376238"/>
            <a:chOff x="2499" y="1929"/>
            <a:chExt cx="573" cy="237"/>
          </a:xfrm>
        </p:grpSpPr>
        <p:sp>
          <p:nvSpPr>
            <p:cNvPr id="33922" name="Freeform 130"/>
            <p:cNvSpPr>
              <a:spLocks/>
            </p:cNvSpPr>
            <p:nvPr/>
          </p:nvSpPr>
          <p:spPr bwMode="auto">
            <a:xfrm>
              <a:off x="2499" y="1929"/>
              <a:ext cx="573" cy="237"/>
            </a:xfrm>
            <a:custGeom>
              <a:avLst/>
              <a:gdLst/>
              <a:ahLst/>
              <a:cxnLst>
                <a:cxn ang="0">
                  <a:pos x="567" y="235"/>
                </a:cxn>
                <a:cxn ang="0">
                  <a:pos x="348" y="235"/>
                </a:cxn>
                <a:cxn ang="0">
                  <a:pos x="348" y="140"/>
                </a:cxn>
                <a:cxn ang="0">
                  <a:pos x="337" y="140"/>
                </a:cxn>
                <a:cxn ang="0">
                  <a:pos x="337" y="236"/>
                </a:cxn>
                <a:cxn ang="0">
                  <a:pos x="118" y="236"/>
                </a:cxn>
                <a:cxn ang="0">
                  <a:pos x="118" y="140"/>
                </a:cxn>
                <a:cxn ang="0">
                  <a:pos x="107" y="140"/>
                </a:cxn>
                <a:cxn ang="0">
                  <a:pos x="107" y="235"/>
                </a:cxn>
                <a:cxn ang="0">
                  <a:pos x="0" y="237"/>
                </a:cxn>
                <a:cxn ang="0">
                  <a:pos x="0" y="137"/>
                </a:cxn>
                <a:cxn ang="0">
                  <a:pos x="0" y="137"/>
                </a:cxn>
                <a:cxn ang="0">
                  <a:pos x="0" y="0"/>
                </a:cxn>
                <a:cxn ang="0">
                  <a:pos x="573" y="4"/>
                </a:cxn>
                <a:cxn ang="0">
                  <a:pos x="573" y="140"/>
                </a:cxn>
                <a:cxn ang="0">
                  <a:pos x="567" y="140"/>
                </a:cxn>
                <a:cxn ang="0">
                  <a:pos x="567" y="235"/>
                </a:cxn>
              </a:cxnLst>
              <a:rect l="0" t="0" r="r" b="b"/>
              <a:pathLst>
                <a:path w="573" h="237">
                  <a:moveTo>
                    <a:pt x="567" y="235"/>
                  </a:moveTo>
                  <a:lnTo>
                    <a:pt x="348" y="235"/>
                  </a:lnTo>
                  <a:lnTo>
                    <a:pt x="348" y="140"/>
                  </a:lnTo>
                  <a:lnTo>
                    <a:pt x="337" y="140"/>
                  </a:lnTo>
                  <a:lnTo>
                    <a:pt x="337" y="236"/>
                  </a:lnTo>
                  <a:lnTo>
                    <a:pt x="118" y="236"/>
                  </a:lnTo>
                  <a:lnTo>
                    <a:pt x="118" y="140"/>
                  </a:lnTo>
                  <a:lnTo>
                    <a:pt x="107" y="140"/>
                  </a:lnTo>
                  <a:lnTo>
                    <a:pt x="107" y="235"/>
                  </a:lnTo>
                  <a:lnTo>
                    <a:pt x="0" y="237"/>
                  </a:lnTo>
                  <a:lnTo>
                    <a:pt x="0" y="137"/>
                  </a:lnTo>
                  <a:lnTo>
                    <a:pt x="0" y="137"/>
                  </a:lnTo>
                  <a:lnTo>
                    <a:pt x="0" y="0"/>
                  </a:lnTo>
                  <a:lnTo>
                    <a:pt x="573" y="4"/>
                  </a:lnTo>
                  <a:lnTo>
                    <a:pt x="573" y="140"/>
                  </a:lnTo>
                  <a:lnTo>
                    <a:pt x="567" y="140"/>
                  </a:lnTo>
                  <a:lnTo>
                    <a:pt x="567" y="23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3" name="Rectangle 131"/>
            <p:cNvSpPr>
              <a:spLocks noChangeArrowheads="1"/>
            </p:cNvSpPr>
            <p:nvPr/>
          </p:nvSpPr>
          <p:spPr bwMode="auto">
            <a:xfrm>
              <a:off x="2500" y="2069"/>
              <a:ext cx="106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4" name="Rectangle 132"/>
            <p:cNvSpPr>
              <a:spLocks noChangeArrowheads="1"/>
            </p:cNvSpPr>
            <p:nvPr/>
          </p:nvSpPr>
          <p:spPr bwMode="auto">
            <a:xfrm>
              <a:off x="2617" y="2070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5" name="Rectangle 133"/>
            <p:cNvSpPr>
              <a:spLocks noChangeArrowheads="1"/>
            </p:cNvSpPr>
            <p:nvPr/>
          </p:nvSpPr>
          <p:spPr bwMode="auto">
            <a:xfrm>
              <a:off x="2847" y="2069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6" name="Rectangle 134" descr="20%"/>
            <p:cNvSpPr>
              <a:spLocks noChangeArrowheads="1"/>
            </p:cNvSpPr>
            <p:nvPr/>
          </p:nvSpPr>
          <p:spPr bwMode="auto">
            <a:xfrm>
              <a:off x="2499" y="1933"/>
              <a:ext cx="573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927" name="Line 135" descr="5%"/>
            <p:cNvSpPr>
              <a:spLocks noChangeShapeType="1"/>
            </p:cNvSpPr>
            <p:nvPr/>
          </p:nvSpPr>
          <p:spPr bwMode="auto">
            <a:xfrm>
              <a:off x="2501" y="2042"/>
              <a:ext cx="57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928" name="Group 136"/>
          <p:cNvGrpSpPr>
            <a:grpSpLocks/>
          </p:cNvGrpSpPr>
          <p:nvPr/>
        </p:nvGrpSpPr>
        <p:grpSpPr bwMode="auto">
          <a:xfrm>
            <a:off x="1112838" y="4286250"/>
            <a:ext cx="728662" cy="369888"/>
            <a:chOff x="2613" y="2219"/>
            <a:chExt cx="459" cy="233"/>
          </a:xfrm>
        </p:grpSpPr>
        <p:sp>
          <p:nvSpPr>
            <p:cNvPr id="33929" name="Freeform 137"/>
            <p:cNvSpPr>
              <a:spLocks/>
            </p:cNvSpPr>
            <p:nvPr/>
          </p:nvSpPr>
          <p:spPr bwMode="auto">
            <a:xfrm>
              <a:off x="2615" y="2219"/>
              <a:ext cx="457" cy="233"/>
            </a:xfrm>
            <a:custGeom>
              <a:avLst/>
              <a:gdLst/>
              <a:ahLst/>
              <a:cxnLst>
                <a:cxn ang="0">
                  <a:pos x="451" y="232"/>
                </a:cxn>
                <a:cxn ang="0">
                  <a:pos x="232" y="232"/>
                </a:cxn>
                <a:cxn ang="0">
                  <a:pos x="232" y="137"/>
                </a:cxn>
                <a:cxn ang="0">
                  <a:pos x="221" y="137"/>
                </a:cxn>
                <a:cxn ang="0">
                  <a:pos x="221" y="233"/>
                </a:cxn>
                <a:cxn ang="0">
                  <a:pos x="2" y="233"/>
                </a:cxn>
                <a:cxn ang="0">
                  <a:pos x="2" y="137"/>
                </a:cxn>
                <a:cxn ang="0">
                  <a:pos x="0" y="120"/>
                </a:cxn>
                <a:cxn ang="0">
                  <a:pos x="0" y="88"/>
                </a:cxn>
                <a:cxn ang="0">
                  <a:pos x="0" y="67"/>
                </a:cxn>
                <a:cxn ang="0">
                  <a:pos x="1" y="36"/>
                </a:cxn>
                <a:cxn ang="0">
                  <a:pos x="0" y="25"/>
                </a:cxn>
                <a:cxn ang="0">
                  <a:pos x="1" y="0"/>
                </a:cxn>
                <a:cxn ang="0">
                  <a:pos x="457" y="1"/>
                </a:cxn>
                <a:cxn ang="0">
                  <a:pos x="457" y="137"/>
                </a:cxn>
                <a:cxn ang="0">
                  <a:pos x="451" y="137"/>
                </a:cxn>
                <a:cxn ang="0">
                  <a:pos x="451" y="232"/>
                </a:cxn>
              </a:cxnLst>
              <a:rect l="0" t="0" r="r" b="b"/>
              <a:pathLst>
                <a:path w="457" h="233">
                  <a:moveTo>
                    <a:pt x="451" y="232"/>
                  </a:moveTo>
                  <a:lnTo>
                    <a:pt x="232" y="232"/>
                  </a:lnTo>
                  <a:lnTo>
                    <a:pt x="232" y="137"/>
                  </a:lnTo>
                  <a:lnTo>
                    <a:pt x="221" y="137"/>
                  </a:lnTo>
                  <a:lnTo>
                    <a:pt x="221" y="233"/>
                  </a:lnTo>
                  <a:lnTo>
                    <a:pt x="2" y="233"/>
                  </a:lnTo>
                  <a:lnTo>
                    <a:pt x="2" y="137"/>
                  </a:lnTo>
                  <a:lnTo>
                    <a:pt x="0" y="120"/>
                  </a:lnTo>
                  <a:lnTo>
                    <a:pt x="0" y="88"/>
                  </a:lnTo>
                  <a:lnTo>
                    <a:pt x="0" y="67"/>
                  </a:lnTo>
                  <a:lnTo>
                    <a:pt x="1" y="36"/>
                  </a:lnTo>
                  <a:lnTo>
                    <a:pt x="0" y="25"/>
                  </a:lnTo>
                  <a:lnTo>
                    <a:pt x="1" y="0"/>
                  </a:lnTo>
                  <a:lnTo>
                    <a:pt x="457" y="1"/>
                  </a:lnTo>
                  <a:lnTo>
                    <a:pt x="457" y="137"/>
                  </a:lnTo>
                  <a:lnTo>
                    <a:pt x="451" y="137"/>
                  </a:lnTo>
                  <a:lnTo>
                    <a:pt x="451" y="2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0" name="Rectangle 138"/>
            <p:cNvSpPr>
              <a:spLocks noChangeArrowheads="1"/>
            </p:cNvSpPr>
            <p:nvPr/>
          </p:nvSpPr>
          <p:spPr bwMode="auto">
            <a:xfrm>
              <a:off x="2617" y="235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1" name="Rectangle 139"/>
            <p:cNvSpPr>
              <a:spLocks noChangeArrowheads="1"/>
            </p:cNvSpPr>
            <p:nvPr/>
          </p:nvSpPr>
          <p:spPr bwMode="auto">
            <a:xfrm>
              <a:off x="2847" y="235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2" name="Rectangle 140" descr="20%"/>
            <p:cNvSpPr>
              <a:spLocks noChangeArrowheads="1"/>
            </p:cNvSpPr>
            <p:nvPr/>
          </p:nvSpPr>
          <p:spPr bwMode="auto">
            <a:xfrm>
              <a:off x="2613" y="2220"/>
              <a:ext cx="459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933" name="Freeform 141" descr="5%"/>
            <p:cNvSpPr>
              <a:spLocks/>
            </p:cNvSpPr>
            <p:nvPr/>
          </p:nvSpPr>
          <p:spPr bwMode="auto">
            <a:xfrm>
              <a:off x="2621" y="2328"/>
              <a:ext cx="45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1" y="2"/>
                </a:cxn>
              </a:cxnLst>
              <a:rect l="0" t="0" r="r" b="b"/>
              <a:pathLst>
                <a:path w="451" h="2">
                  <a:moveTo>
                    <a:pt x="0" y="0"/>
                  </a:moveTo>
                  <a:lnTo>
                    <a:pt x="451" y="2"/>
                  </a:lnTo>
                </a:path>
              </a:pathLst>
            </a:custGeom>
            <a:pattFill prst="pct5">
              <a:fgClr>
                <a:srgbClr val="000000"/>
              </a:fgClr>
              <a:bgClr>
                <a:srgbClr val="FFFFFF"/>
              </a:bgClr>
            </a:pattFill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934" name="Group 142"/>
          <p:cNvGrpSpPr>
            <a:grpSpLocks/>
          </p:cNvGrpSpPr>
          <p:nvPr/>
        </p:nvGrpSpPr>
        <p:grpSpPr bwMode="auto">
          <a:xfrm>
            <a:off x="1116013" y="4135438"/>
            <a:ext cx="550862" cy="369887"/>
            <a:chOff x="2772" y="2481"/>
            <a:chExt cx="347" cy="233"/>
          </a:xfrm>
        </p:grpSpPr>
        <p:sp>
          <p:nvSpPr>
            <p:cNvPr id="33935" name="Freeform 143"/>
            <p:cNvSpPr>
              <a:spLocks/>
            </p:cNvSpPr>
            <p:nvPr/>
          </p:nvSpPr>
          <p:spPr bwMode="auto">
            <a:xfrm>
              <a:off x="2772" y="2481"/>
              <a:ext cx="347" cy="233"/>
            </a:xfrm>
            <a:custGeom>
              <a:avLst/>
              <a:gdLst/>
              <a:ahLst/>
              <a:cxnLst>
                <a:cxn ang="0">
                  <a:pos x="341" y="232"/>
                </a:cxn>
                <a:cxn ang="0">
                  <a:pos x="122" y="232"/>
                </a:cxn>
                <a:cxn ang="0">
                  <a:pos x="122" y="137"/>
                </a:cxn>
                <a:cxn ang="0">
                  <a:pos x="111" y="137"/>
                </a:cxn>
                <a:cxn ang="0">
                  <a:pos x="111" y="233"/>
                </a:cxn>
                <a:cxn ang="0">
                  <a:pos x="0" y="233"/>
                </a:cxn>
                <a:cxn ang="0">
                  <a:pos x="2" y="12"/>
                </a:cxn>
                <a:cxn ang="0">
                  <a:pos x="2" y="6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347" y="1"/>
                </a:cxn>
                <a:cxn ang="0">
                  <a:pos x="347" y="137"/>
                </a:cxn>
                <a:cxn ang="0">
                  <a:pos x="341" y="137"/>
                </a:cxn>
                <a:cxn ang="0">
                  <a:pos x="341" y="232"/>
                </a:cxn>
              </a:cxnLst>
              <a:rect l="0" t="0" r="r" b="b"/>
              <a:pathLst>
                <a:path w="347" h="233">
                  <a:moveTo>
                    <a:pt x="341" y="232"/>
                  </a:moveTo>
                  <a:lnTo>
                    <a:pt x="122" y="232"/>
                  </a:lnTo>
                  <a:lnTo>
                    <a:pt x="122" y="137"/>
                  </a:lnTo>
                  <a:lnTo>
                    <a:pt x="111" y="137"/>
                  </a:lnTo>
                  <a:lnTo>
                    <a:pt x="111" y="233"/>
                  </a:lnTo>
                  <a:lnTo>
                    <a:pt x="0" y="233"/>
                  </a:lnTo>
                  <a:lnTo>
                    <a:pt x="2" y="12"/>
                  </a:lnTo>
                  <a:lnTo>
                    <a:pt x="2" y="6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347" y="1"/>
                  </a:lnTo>
                  <a:lnTo>
                    <a:pt x="347" y="137"/>
                  </a:lnTo>
                  <a:lnTo>
                    <a:pt x="341" y="137"/>
                  </a:lnTo>
                  <a:lnTo>
                    <a:pt x="341" y="2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6" name="Rectangle 144"/>
            <p:cNvSpPr>
              <a:spLocks noChangeArrowheads="1"/>
            </p:cNvSpPr>
            <p:nvPr/>
          </p:nvSpPr>
          <p:spPr bwMode="auto">
            <a:xfrm>
              <a:off x="2772" y="2619"/>
              <a:ext cx="111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7" name="Rectangle 145"/>
            <p:cNvSpPr>
              <a:spLocks noChangeArrowheads="1"/>
            </p:cNvSpPr>
            <p:nvPr/>
          </p:nvSpPr>
          <p:spPr bwMode="auto">
            <a:xfrm>
              <a:off x="2894" y="2618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8" name="Rectangle 146" descr="20%"/>
            <p:cNvSpPr>
              <a:spLocks noChangeArrowheads="1"/>
            </p:cNvSpPr>
            <p:nvPr/>
          </p:nvSpPr>
          <p:spPr bwMode="auto">
            <a:xfrm>
              <a:off x="2772" y="2482"/>
              <a:ext cx="347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939" name="Line 147" descr="5%"/>
            <p:cNvSpPr>
              <a:spLocks noChangeShapeType="1"/>
            </p:cNvSpPr>
            <p:nvPr/>
          </p:nvSpPr>
          <p:spPr bwMode="auto">
            <a:xfrm>
              <a:off x="2772" y="2591"/>
              <a:ext cx="34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940" name="Group 148"/>
          <p:cNvGrpSpPr>
            <a:grpSpLocks/>
          </p:cNvGrpSpPr>
          <p:nvPr/>
        </p:nvGrpSpPr>
        <p:grpSpPr bwMode="auto">
          <a:xfrm>
            <a:off x="1112838" y="3983038"/>
            <a:ext cx="358775" cy="371475"/>
            <a:chOff x="2930" y="2753"/>
            <a:chExt cx="226" cy="234"/>
          </a:xfrm>
        </p:grpSpPr>
        <p:sp>
          <p:nvSpPr>
            <p:cNvPr id="33941" name="Freeform 149"/>
            <p:cNvSpPr>
              <a:spLocks/>
            </p:cNvSpPr>
            <p:nvPr/>
          </p:nvSpPr>
          <p:spPr bwMode="auto">
            <a:xfrm>
              <a:off x="2930" y="2753"/>
              <a:ext cx="226" cy="234"/>
            </a:xfrm>
            <a:custGeom>
              <a:avLst/>
              <a:gdLst/>
              <a:ahLst/>
              <a:cxnLst>
                <a:cxn ang="0">
                  <a:pos x="220" y="234"/>
                </a:cxn>
                <a:cxn ang="0">
                  <a:pos x="1" y="234"/>
                </a:cxn>
                <a:cxn ang="0">
                  <a:pos x="1" y="139"/>
                </a:cxn>
                <a:cxn ang="0">
                  <a:pos x="1" y="6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6" y="3"/>
                </a:cxn>
                <a:cxn ang="0">
                  <a:pos x="226" y="139"/>
                </a:cxn>
                <a:cxn ang="0">
                  <a:pos x="220" y="139"/>
                </a:cxn>
                <a:cxn ang="0">
                  <a:pos x="220" y="234"/>
                </a:cxn>
              </a:cxnLst>
              <a:rect l="0" t="0" r="r" b="b"/>
              <a:pathLst>
                <a:path w="226" h="234">
                  <a:moveTo>
                    <a:pt x="220" y="234"/>
                  </a:moveTo>
                  <a:lnTo>
                    <a:pt x="1" y="234"/>
                  </a:lnTo>
                  <a:lnTo>
                    <a:pt x="1" y="139"/>
                  </a:lnTo>
                  <a:lnTo>
                    <a:pt x="1" y="6"/>
                  </a:ln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6" y="3"/>
                  </a:lnTo>
                  <a:lnTo>
                    <a:pt x="226" y="139"/>
                  </a:lnTo>
                  <a:lnTo>
                    <a:pt x="220" y="139"/>
                  </a:lnTo>
                  <a:lnTo>
                    <a:pt x="220" y="2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42" name="Rectangle 150"/>
            <p:cNvSpPr>
              <a:spLocks noChangeArrowheads="1"/>
            </p:cNvSpPr>
            <p:nvPr/>
          </p:nvSpPr>
          <p:spPr bwMode="auto">
            <a:xfrm>
              <a:off x="2931" y="2892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43" name="Rectangle 151" descr="20%"/>
            <p:cNvSpPr>
              <a:spLocks noChangeArrowheads="1"/>
            </p:cNvSpPr>
            <p:nvPr/>
          </p:nvSpPr>
          <p:spPr bwMode="auto">
            <a:xfrm>
              <a:off x="2931" y="2756"/>
              <a:ext cx="225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944" name="Line 152" descr="5%"/>
            <p:cNvSpPr>
              <a:spLocks noChangeShapeType="1"/>
            </p:cNvSpPr>
            <p:nvPr/>
          </p:nvSpPr>
          <p:spPr bwMode="auto">
            <a:xfrm>
              <a:off x="2931" y="2865"/>
              <a:ext cx="22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945" name="Group 153"/>
          <p:cNvGrpSpPr>
            <a:grpSpLocks/>
          </p:cNvGrpSpPr>
          <p:nvPr/>
        </p:nvGrpSpPr>
        <p:grpSpPr bwMode="auto">
          <a:xfrm>
            <a:off x="1109663" y="3832225"/>
            <a:ext cx="184150" cy="371475"/>
            <a:chOff x="2894" y="3059"/>
            <a:chExt cx="116" cy="234"/>
          </a:xfrm>
        </p:grpSpPr>
        <p:sp>
          <p:nvSpPr>
            <p:cNvPr id="33946" name="Freeform 154"/>
            <p:cNvSpPr>
              <a:spLocks/>
            </p:cNvSpPr>
            <p:nvPr/>
          </p:nvSpPr>
          <p:spPr bwMode="auto">
            <a:xfrm>
              <a:off x="2894" y="3059"/>
              <a:ext cx="115" cy="234"/>
            </a:xfrm>
            <a:custGeom>
              <a:avLst/>
              <a:gdLst/>
              <a:ahLst/>
              <a:cxnLst>
                <a:cxn ang="0">
                  <a:pos x="115" y="141"/>
                </a:cxn>
                <a:cxn ang="0">
                  <a:pos x="115" y="234"/>
                </a:cxn>
                <a:cxn ang="0">
                  <a:pos x="1" y="234"/>
                </a:cxn>
                <a:cxn ang="0">
                  <a:pos x="1" y="139"/>
                </a:cxn>
                <a:cxn ang="0">
                  <a:pos x="1" y="6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15" y="3"/>
                </a:cxn>
                <a:cxn ang="0">
                  <a:pos x="115" y="4"/>
                </a:cxn>
                <a:cxn ang="0">
                  <a:pos x="115" y="118"/>
                </a:cxn>
                <a:cxn ang="0">
                  <a:pos x="115" y="141"/>
                </a:cxn>
              </a:cxnLst>
              <a:rect l="0" t="0" r="r" b="b"/>
              <a:pathLst>
                <a:path w="115" h="234">
                  <a:moveTo>
                    <a:pt x="115" y="141"/>
                  </a:moveTo>
                  <a:lnTo>
                    <a:pt x="115" y="234"/>
                  </a:lnTo>
                  <a:lnTo>
                    <a:pt x="1" y="234"/>
                  </a:lnTo>
                  <a:lnTo>
                    <a:pt x="1" y="139"/>
                  </a:lnTo>
                  <a:lnTo>
                    <a:pt x="1" y="6"/>
                  </a:ln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15" y="3"/>
                  </a:lnTo>
                  <a:lnTo>
                    <a:pt x="115" y="4"/>
                  </a:lnTo>
                  <a:lnTo>
                    <a:pt x="115" y="118"/>
                  </a:lnTo>
                  <a:lnTo>
                    <a:pt x="115" y="14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47" name="Rectangle 155"/>
            <p:cNvSpPr>
              <a:spLocks noChangeArrowheads="1"/>
            </p:cNvSpPr>
            <p:nvPr/>
          </p:nvSpPr>
          <p:spPr bwMode="auto">
            <a:xfrm>
              <a:off x="2895" y="3198"/>
              <a:ext cx="115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48" name="Rectangle 156" descr="20%"/>
            <p:cNvSpPr>
              <a:spLocks noChangeArrowheads="1"/>
            </p:cNvSpPr>
            <p:nvPr/>
          </p:nvSpPr>
          <p:spPr bwMode="auto">
            <a:xfrm>
              <a:off x="2895" y="3062"/>
              <a:ext cx="115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949" name="Line 157" descr="5%"/>
            <p:cNvSpPr>
              <a:spLocks noChangeShapeType="1"/>
            </p:cNvSpPr>
            <p:nvPr/>
          </p:nvSpPr>
          <p:spPr bwMode="auto">
            <a:xfrm>
              <a:off x="2895" y="3171"/>
              <a:ext cx="1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950" name="Group 158"/>
          <p:cNvGrpSpPr>
            <a:grpSpLocks/>
          </p:cNvGrpSpPr>
          <p:nvPr/>
        </p:nvGrpSpPr>
        <p:grpSpPr bwMode="auto">
          <a:xfrm>
            <a:off x="3306763" y="5518150"/>
            <a:ext cx="1096962" cy="368300"/>
            <a:chOff x="2381" y="1570"/>
            <a:chExt cx="691" cy="232"/>
          </a:xfrm>
        </p:grpSpPr>
        <p:sp>
          <p:nvSpPr>
            <p:cNvPr id="33951" name="Freeform 159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52" name="Rectangle 160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53" name="Rectangle 161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54" name="Rectangle 162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55" name="Rectangle 163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956" name="Line 164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957" name="Group 165"/>
          <p:cNvGrpSpPr>
            <a:grpSpLocks/>
          </p:cNvGrpSpPr>
          <p:nvPr/>
        </p:nvGrpSpPr>
        <p:grpSpPr bwMode="auto">
          <a:xfrm>
            <a:off x="3124200" y="5362575"/>
            <a:ext cx="1096963" cy="368300"/>
            <a:chOff x="2381" y="1570"/>
            <a:chExt cx="691" cy="232"/>
          </a:xfrm>
        </p:grpSpPr>
        <p:sp>
          <p:nvSpPr>
            <p:cNvPr id="33958" name="Freeform 166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59" name="Rectangle 167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60" name="Rectangle 168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61" name="Rectangle 169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62" name="Rectangle 170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963" name="Line 171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964" name="Group 172"/>
          <p:cNvGrpSpPr>
            <a:grpSpLocks/>
          </p:cNvGrpSpPr>
          <p:nvPr/>
        </p:nvGrpSpPr>
        <p:grpSpPr bwMode="auto">
          <a:xfrm>
            <a:off x="2943225" y="5203825"/>
            <a:ext cx="1096963" cy="368300"/>
            <a:chOff x="2381" y="1570"/>
            <a:chExt cx="691" cy="232"/>
          </a:xfrm>
        </p:grpSpPr>
        <p:sp>
          <p:nvSpPr>
            <p:cNvPr id="33965" name="Freeform 173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66" name="Rectangle 174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67" name="Rectangle 175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68" name="Rectangle 176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69" name="Rectangle 177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970" name="Line 178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971" name="Group 179"/>
          <p:cNvGrpSpPr>
            <a:grpSpLocks/>
          </p:cNvGrpSpPr>
          <p:nvPr/>
        </p:nvGrpSpPr>
        <p:grpSpPr bwMode="auto">
          <a:xfrm>
            <a:off x="2768600" y="5054600"/>
            <a:ext cx="1096963" cy="368300"/>
            <a:chOff x="2381" y="1570"/>
            <a:chExt cx="691" cy="232"/>
          </a:xfrm>
        </p:grpSpPr>
        <p:sp>
          <p:nvSpPr>
            <p:cNvPr id="33972" name="Freeform 180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73" name="Rectangle 181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74" name="Rectangle 182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75" name="Rectangle 183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76" name="Rectangle 184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977" name="Line 185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978" name="Group 186"/>
          <p:cNvGrpSpPr>
            <a:grpSpLocks/>
          </p:cNvGrpSpPr>
          <p:nvPr/>
        </p:nvGrpSpPr>
        <p:grpSpPr bwMode="auto">
          <a:xfrm>
            <a:off x="2571750" y="4903788"/>
            <a:ext cx="1096963" cy="368300"/>
            <a:chOff x="2381" y="1570"/>
            <a:chExt cx="691" cy="232"/>
          </a:xfrm>
        </p:grpSpPr>
        <p:sp>
          <p:nvSpPr>
            <p:cNvPr id="33979" name="Freeform 187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80" name="Rectangle 188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81" name="Rectangle 189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82" name="Rectangle 190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83" name="Rectangle 191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984" name="Line 192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985" name="Group 193"/>
          <p:cNvGrpSpPr>
            <a:grpSpLocks/>
          </p:cNvGrpSpPr>
          <p:nvPr/>
        </p:nvGrpSpPr>
        <p:grpSpPr bwMode="auto">
          <a:xfrm>
            <a:off x="2403475" y="4752975"/>
            <a:ext cx="1096963" cy="368300"/>
            <a:chOff x="2381" y="1570"/>
            <a:chExt cx="691" cy="232"/>
          </a:xfrm>
        </p:grpSpPr>
        <p:sp>
          <p:nvSpPr>
            <p:cNvPr id="33986" name="Freeform 194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87" name="Rectangle 195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88" name="Rectangle 196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89" name="Rectangle 197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90" name="Rectangle 198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991" name="Line 199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992" name="Group 200"/>
          <p:cNvGrpSpPr>
            <a:grpSpLocks/>
          </p:cNvGrpSpPr>
          <p:nvPr/>
        </p:nvGrpSpPr>
        <p:grpSpPr bwMode="auto">
          <a:xfrm>
            <a:off x="2201863" y="4594225"/>
            <a:ext cx="1096962" cy="368300"/>
            <a:chOff x="2381" y="1570"/>
            <a:chExt cx="691" cy="232"/>
          </a:xfrm>
        </p:grpSpPr>
        <p:sp>
          <p:nvSpPr>
            <p:cNvPr id="33993" name="Freeform 201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94" name="Rectangle 202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95" name="Rectangle 203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96" name="Rectangle 204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97" name="Rectangle 205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998" name="Line 206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999" name="Group 207"/>
          <p:cNvGrpSpPr>
            <a:grpSpLocks/>
          </p:cNvGrpSpPr>
          <p:nvPr/>
        </p:nvGrpSpPr>
        <p:grpSpPr bwMode="auto">
          <a:xfrm>
            <a:off x="2017713" y="4438650"/>
            <a:ext cx="1096962" cy="368300"/>
            <a:chOff x="2381" y="1570"/>
            <a:chExt cx="691" cy="232"/>
          </a:xfrm>
        </p:grpSpPr>
        <p:sp>
          <p:nvSpPr>
            <p:cNvPr id="34000" name="Freeform 208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01" name="Rectangle 209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02" name="Rectangle 210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03" name="Rectangle 211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04" name="Rectangle 212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005" name="Line 213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006" name="Group 214"/>
          <p:cNvGrpSpPr>
            <a:grpSpLocks/>
          </p:cNvGrpSpPr>
          <p:nvPr/>
        </p:nvGrpSpPr>
        <p:grpSpPr bwMode="auto">
          <a:xfrm>
            <a:off x="1836738" y="4284663"/>
            <a:ext cx="1096962" cy="368300"/>
            <a:chOff x="2381" y="1570"/>
            <a:chExt cx="691" cy="232"/>
          </a:xfrm>
        </p:grpSpPr>
        <p:sp>
          <p:nvSpPr>
            <p:cNvPr id="34007" name="Freeform 215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08" name="Rectangle 216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09" name="Rectangle 217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10" name="Rectangle 218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11" name="Rectangle 219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012" name="Line 220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013" name="Group 221"/>
          <p:cNvGrpSpPr>
            <a:grpSpLocks/>
          </p:cNvGrpSpPr>
          <p:nvPr/>
        </p:nvGrpSpPr>
        <p:grpSpPr bwMode="auto">
          <a:xfrm>
            <a:off x="1662113" y="4135438"/>
            <a:ext cx="1096962" cy="368300"/>
            <a:chOff x="2381" y="1570"/>
            <a:chExt cx="691" cy="232"/>
          </a:xfrm>
        </p:grpSpPr>
        <p:sp>
          <p:nvSpPr>
            <p:cNvPr id="34014" name="Freeform 222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15" name="Rectangle 223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16" name="Rectangle 224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17" name="Rectangle 225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18" name="Rectangle 226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019" name="Line 227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020" name="Group 228"/>
          <p:cNvGrpSpPr>
            <a:grpSpLocks/>
          </p:cNvGrpSpPr>
          <p:nvPr/>
        </p:nvGrpSpPr>
        <p:grpSpPr bwMode="auto">
          <a:xfrm>
            <a:off x="1465263" y="3984625"/>
            <a:ext cx="1096962" cy="368300"/>
            <a:chOff x="2381" y="1570"/>
            <a:chExt cx="691" cy="232"/>
          </a:xfrm>
        </p:grpSpPr>
        <p:sp>
          <p:nvSpPr>
            <p:cNvPr id="34021" name="Freeform 229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22" name="Rectangle 230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23" name="Rectangle 231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24" name="Rectangle 232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25" name="Rectangle 233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026" name="Line 234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027" name="Group 235"/>
          <p:cNvGrpSpPr>
            <a:grpSpLocks/>
          </p:cNvGrpSpPr>
          <p:nvPr/>
        </p:nvGrpSpPr>
        <p:grpSpPr bwMode="auto">
          <a:xfrm rot="5400000">
            <a:off x="7596188" y="5211763"/>
            <a:ext cx="1096962" cy="214312"/>
            <a:chOff x="2381" y="1389"/>
            <a:chExt cx="691" cy="135"/>
          </a:xfrm>
        </p:grpSpPr>
        <p:sp>
          <p:nvSpPr>
            <p:cNvPr id="34028" name="Freeform 236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29" name="Rectangle 237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30" name="Line 238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031" name="Group 239"/>
          <p:cNvGrpSpPr>
            <a:grpSpLocks/>
          </p:cNvGrpSpPr>
          <p:nvPr/>
        </p:nvGrpSpPr>
        <p:grpSpPr bwMode="auto">
          <a:xfrm>
            <a:off x="1296988" y="3833813"/>
            <a:ext cx="1096962" cy="368300"/>
            <a:chOff x="2381" y="1570"/>
            <a:chExt cx="691" cy="232"/>
          </a:xfrm>
        </p:grpSpPr>
        <p:sp>
          <p:nvSpPr>
            <p:cNvPr id="34032" name="Freeform 240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33" name="Rectangle 241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34" name="Rectangle 242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35" name="Rectangle 243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36" name="Rectangle 244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037" name="Line 245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038" name="Group 246"/>
          <p:cNvGrpSpPr>
            <a:grpSpLocks/>
          </p:cNvGrpSpPr>
          <p:nvPr/>
        </p:nvGrpSpPr>
        <p:grpSpPr bwMode="auto">
          <a:xfrm rot="5400000">
            <a:off x="995362" y="3327401"/>
            <a:ext cx="455613" cy="214312"/>
            <a:chOff x="2381" y="1389"/>
            <a:chExt cx="691" cy="135"/>
          </a:xfrm>
        </p:grpSpPr>
        <p:sp>
          <p:nvSpPr>
            <p:cNvPr id="34039" name="Freeform 247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40" name="Rectangle 248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41" name="Line 249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042" name="Group 250"/>
          <p:cNvGrpSpPr>
            <a:grpSpLocks/>
          </p:cNvGrpSpPr>
          <p:nvPr/>
        </p:nvGrpSpPr>
        <p:grpSpPr bwMode="auto">
          <a:xfrm>
            <a:off x="7920038" y="5653088"/>
            <a:ext cx="107950" cy="214312"/>
            <a:chOff x="2381" y="1389"/>
            <a:chExt cx="691" cy="135"/>
          </a:xfrm>
        </p:grpSpPr>
        <p:sp>
          <p:nvSpPr>
            <p:cNvPr id="34043" name="Freeform 251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44" name="Rectangle 252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45" name="Line 253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046" name="Group 254"/>
          <p:cNvGrpSpPr>
            <a:grpSpLocks/>
          </p:cNvGrpSpPr>
          <p:nvPr/>
        </p:nvGrpSpPr>
        <p:grpSpPr bwMode="auto">
          <a:xfrm>
            <a:off x="7694613" y="5514975"/>
            <a:ext cx="561975" cy="368300"/>
            <a:chOff x="4847" y="3474"/>
            <a:chExt cx="354" cy="232"/>
          </a:xfrm>
        </p:grpSpPr>
        <p:sp>
          <p:nvSpPr>
            <p:cNvPr id="34047" name="Freeform 255"/>
            <p:cNvSpPr>
              <a:spLocks/>
            </p:cNvSpPr>
            <p:nvPr/>
          </p:nvSpPr>
          <p:spPr bwMode="auto">
            <a:xfrm>
              <a:off x="4847" y="3474"/>
              <a:ext cx="354" cy="232"/>
            </a:xfrm>
            <a:custGeom>
              <a:avLst/>
              <a:gdLst/>
              <a:ahLst/>
              <a:cxnLst>
                <a:cxn ang="0">
                  <a:pos x="348" y="143"/>
                </a:cxn>
                <a:cxn ang="0">
                  <a:pos x="348" y="164"/>
                </a:cxn>
                <a:cxn ang="0">
                  <a:pos x="354" y="179"/>
                </a:cxn>
                <a:cxn ang="0">
                  <a:pos x="349" y="191"/>
                </a:cxn>
                <a:cxn ang="0">
                  <a:pos x="343" y="231"/>
                </a:cxn>
                <a:cxn ang="0">
                  <a:pos x="236" y="232"/>
                </a:cxn>
                <a:cxn ang="0">
                  <a:pos x="236" y="136"/>
                </a:cxn>
                <a:cxn ang="0">
                  <a:pos x="225" y="136"/>
                </a:cxn>
                <a:cxn ang="0">
                  <a:pos x="225" y="231"/>
                </a:cxn>
                <a:cxn ang="0">
                  <a:pos x="6" y="231"/>
                </a:cxn>
                <a:cxn ang="0">
                  <a:pos x="6" y="136"/>
                </a:cxn>
                <a:cxn ang="0">
                  <a:pos x="0" y="136"/>
                </a:cxn>
                <a:cxn ang="0">
                  <a:pos x="0" y="0"/>
                </a:cxn>
                <a:cxn ang="0">
                  <a:pos x="349" y="0"/>
                </a:cxn>
                <a:cxn ang="0">
                  <a:pos x="349" y="65"/>
                </a:cxn>
                <a:cxn ang="0">
                  <a:pos x="343" y="126"/>
                </a:cxn>
                <a:cxn ang="0">
                  <a:pos x="348" y="143"/>
                </a:cxn>
              </a:cxnLst>
              <a:rect l="0" t="0" r="r" b="b"/>
              <a:pathLst>
                <a:path w="354" h="232">
                  <a:moveTo>
                    <a:pt x="348" y="143"/>
                  </a:moveTo>
                  <a:lnTo>
                    <a:pt x="348" y="164"/>
                  </a:lnTo>
                  <a:lnTo>
                    <a:pt x="354" y="179"/>
                  </a:lnTo>
                  <a:lnTo>
                    <a:pt x="349" y="191"/>
                  </a:lnTo>
                  <a:lnTo>
                    <a:pt x="343" y="231"/>
                  </a:lnTo>
                  <a:lnTo>
                    <a:pt x="236" y="232"/>
                  </a:lnTo>
                  <a:lnTo>
                    <a:pt x="236" y="136"/>
                  </a:lnTo>
                  <a:lnTo>
                    <a:pt x="225" y="136"/>
                  </a:lnTo>
                  <a:lnTo>
                    <a:pt x="225" y="231"/>
                  </a:lnTo>
                  <a:lnTo>
                    <a:pt x="6" y="231"/>
                  </a:lnTo>
                  <a:lnTo>
                    <a:pt x="6" y="136"/>
                  </a:lnTo>
                  <a:lnTo>
                    <a:pt x="0" y="136"/>
                  </a:lnTo>
                  <a:lnTo>
                    <a:pt x="0" y="0"/>
                  </a:lnTo>
                  <a:lnTo>
                    <a:pt x="349" y="0"/>
                  </a:lnTo>
                  <a:lnTo>
                    <a:pt x="349" y="65"/>
                  </a:lnTo>
                  <a:lnTo>
                    <a:pt x="343" y="126"/>
                  </a:lnTo>
                  <a:lnTo>
                    <a:pt x="348" y="14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48" name="Rectangle 256"/>
            <p:cNvSpPr>
              <a:spLocks noChangeArrowheads="1"/>
            </p:cNvSpPr>
            <p:nvPr/>
          </p:nvSpPr>
          <p:spPr bwMode="auto">
            <a:xfrm>
              <a:off x="4853" y="3610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49" name="Rectangle 257"/>
            <p:cNvSpPr>
              <a:spLocks noChangeArrowheads="1"/>
            </p:cNvSpPr>
            <p:nvPr/>
          </p:nvSpPr>
          <p:spPr bwMode="auto">
            <a:xfrm>
              <a:off x="5083" y="3611"/>
              <a:ext cx="115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50" name="Rectangle 258" descr="20%"/>
            <p:cNvSpPr>
              <a:spLocks noChangeArrowheads="1"/>
            </p:cNvSpPr>
            <p:nvPr/>
          </p:nvSpPr>
          <p:spPr bwMode="auto">
            <a:xfrm>
              <a:off x="4847" y="3474"/>
              <a:ext cx="35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051" name="Freeform 259" descr="5%"/>
            <p:cNvSpPr>
              <a:spLocks/>
            </p:cNvSpPr>
            <p:nvPr/>
          </p:nvSpPr>
          <p:spPr bwMode="auto">
            <a:xfrm>
              <a:off x="4853" y="3583"/>
              <a:ext cx="333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3" y="2"/>
                </a:cxn>
              </a:cxnLst>
              <a:rect l="0" t="0" r="r" b="b"/>
              <a:pathLst>
                <a:path w="333" h="2">
                  <a:moveTo>
                    <a:pt x="0" y="0"/>
                  </a:moveTo>
                  <a:lnTo>
                    <a:pt x="333" y="2"/>
                  </a:lnTo>
                </a:path>
              </a:pathLst>
            </a:custGeom>
            <a:pattFill prst="pct5">
              <a:fgClr>
                <a:srgbClr val="000000"/>
              </a:fgClr>
              <a:bgClr>
                <a:srgbClr val="FFFFFF"/>
              </a:bgClr>
            </a:pattFill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052" name="Group 260"/>
          <p:cNvGrpSpPr>
            <a:grpSpLocks/>
          </p:cNvGrpSpPr>
          <p:nvPr/>
        </p:nvGrpSpPr>
        <p:grpSpPr bwMode="auto">
          <a:xfrm rot="5400000">
            <a:off x="7596188" y="4138613"/>
            <a:ext cx="1096962" cy="214312"/>
            <a:chOff x="2381" y="1389"/>
            <a:chExt cx="691" cy="135"/>
          </a:xfrm>
        </p:grpSpPr>
        <p:sp>
          <p:nvSpPr>
            <p:cNvPr id="34053" name="Freeform 261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54" name="Rectangle 262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55" name="Line 263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056" name="Group 264"/>
          <p:cNvGrpSpPr>
            <a:grpSpLocks/>
          </p:cNvGrpSpPr>
          <p:nvPr/>
        </p:nvGrpSpPr>
        <p:grpSpPr bwMode="auto">
          <a:xfrm rot="5400000">
            <a:off x="7916862" y="3355976"/>
            <a:ext cx="455613" cy="214312"/>
            <a:chOff x="2381" y="1389"/>
            <a:chExt cx="691" cy="135"/>
          </a:xfrm>
        </p:grpSpPr>
        <p:sp>
          <p:nvSpPr>
            <p:cNvPr id="34057" name="Freeform 265"/>
            <p:cNvSpPr>
              <a:spLocks/>
            </p:cNvSpPr>
            <p:nvPr/>
          </p:nvSpPr>
          <p:spPr bwMode="auto">
            <a:xfrm>
              <a:off x="2381" y="1389"/>
              <a:ext cx="691" cy="135"/>
            </a:xfrm>
            <a:custGeom>
              <a:avLst/>
              <a:gdLst/>
              <a:ahLst/>
              <a:cxnLst>
                <a:cxn ang="0">
                  <a:pos x="3388" y="766"/>
                </a:cxn>
                <a:cxn ang="0">
                  <a:pos x="2956" y="766"/>
                </a:cxn>
                <a:cxn ang="0">
                  <a:pos x="2632" y="767"/>
                </a:cxn>
                <a:cxn ang="0">
                  <a:pos x="2569" y="767"/>
                </a:cxn>
                <a:cxn ang="0">
                  <a:pos x="2254" y="766"/>
                </a:cxn>
                <a:cxn ang="0">
                  <a:pos x="1663" y="766"/>
                </a:cxn>
                <a:cxn ang="0">
                  <a:pos x="1334" y="767"/>
                </a:cxn>
                <a:cxn ang="0">
                  <a:pos x="1269" y="767"/>
                </a:cxn>
                <a:cxn ang="0">
                  <a:pos x="814" y="766"/>
                </a:cxn>
                <a:cxn ang="0">
                  <a:pos x="352" y="766"/>
                </a:cxn>
                <a:cxn ang="0">
                  <a:pos x="34" y="767"/>
                </a:cxn>
                <a:cxn ang="0">
                  <a:pos x="0" y="767"/>
                </a:cxn>
                <a:cxn ang="0">
                  <a:pos x="0" y="0"/>
                </a:cxn>
                <a:cxn ang="0">
                  <a:pos x="3901" y="0"/>
                </a:cxn>
                <a:cxn ang="0">
                  <a:pos x="3901" y="767"/>
                </a:cxn>
                <a:cxn ang="0">
                  <a:pos x="3867" y="767"/>
                </a:cxn>
                <a:cxn ang="0">
                  <a:pos x="3388" y="766"/>
                </a:cxn>
              </a:cxnLst>
              <a:rect l="0" t="0" r="r" b="b"/>
              <a:pathLst>
                <a:path w="3901" h="767">
                  <a:moveTo>
                    <a:pt x="3388" y="766"/>
                  </a:moveTo>
                  <a:lnTo>
                    <a:pt x="2956" y="766"/>
                  </a:lnTo>
                  <a:lnTo>
                    <a:pt x="2632" y="767"/>
                  </a:lnTo>
                  <a:lnTo>
                    <a:pt x="2569" y="767"/>
                  </a:lnTo>
                  <a:lnTo>
                    <a:pt x="2254" y="766"/>
                  </a:lnTo>
                  <a:lnTo>
                    <a:pt x="1663" y="766"/>
                  </a:lnTo>
                  <a:lnTo>
                    <a:pt x="1334" y="767"/>
                  </a:lnTo>
                  <a:lnTo>
                    <a:pt x="1269" y="767"/>
                  </a:lnTo>
                  <a:lnTo>
                    <a:pt x="814" y="766"/>
                  </a:lnTo>
                  <a:lnTo>
                    <a:pt x="352" y="766"/>
                  </a:lnTo>
                  <a:lnTo>
                    <a:pt x="34" y="767"/>
                  </a:lnTo>
                  <a:lnTo>
                    <a:pt x="0" y="767"/>
                  </a:lnTo>
                  <a:lnTo>
                    <a:pt x="0" y="0"/>
                  </a:lnTo>
                  <a:lnTo>
                    <a:pt x="3901" y="0"/>
                  </a:lnTo>
                  <a:lnTo>
                    <a:pt x="3901" y="767"/>
                  </a:lnTo>
                  <a:lnTo>
                    <a:pt x="3867" y="767"/>
                  </a:lnTo>
                  <a:lnTo>
                    <a:pt x="3388" y="7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58" name="Rectangle 266" descr="20%"/>
            <p:cNvSpPr>
              <a:spLocks noChangeArrowheads="1"/>
            </p:cNvSpPr>
            <p:nvPr/>
          </p:nvSpPr>
          <p:spPr bwMode="auto">
            <a:xfrm>
              <a:off x="2381" y="1389"/>
              <a:ext cx="691" cy="135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59" name="Line 267" descr="5%"/>
            <p:cNvSpPr>
              <a:spLocks noChangeShapeType="1"/>
            </p:cNvSpPr>
            <p:nvPr/>
          </p:nvSpPr>
          <p:spPr bwMode="auto">
            <a:xfrm>
              <a:off x="2387" y="1498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060" name="Group 268"/>
          <p:cNvGrpSpPr>
            <a:grpSpLocks/>
          </p:cNvGrpSpPr>
          <p:nvPr/>
        </p:nvGrpSpPr>
        <p:grpSpPr bwMode="auto">
          <a:xfrm>
            <a:off x="1112838" y="3676650"/>
            <a:ext cx="1096962" cy="368300"/>
            <a:chOff x="2381" y="1570"/>
            <a:chExt cx="691" cy="232"/>
          </a:xfrm>
        </p:grpSpPr>
        <p:sp>
          <p:nvSpPr>
            <p:cNvPr id="34061" name="Freeform 269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62" name="Rectangle 270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63" name="Rectangle 271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64" name="Rectangle 272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65" name="Rectangle 273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066" name="Line 274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067" name="Group 275"/>
          <p:cNvGrpSpPr>
            <a:grpSpLocks/>
          </p:cNvGrpSpPr>
          <p:nvPr/>
        </p:nvGrpSpPr>
        <p:grpSpPr bwMode="auto">
          <a:xfrm>
            <a:off x="1106488" y="3517900"/>
            <a:ext cx="909637" cy="376238"/>
            <a:chOff x="2499" y="1929"/>
            <a:chExt cx="573" cy="237"/>
          </a:xfrm>
        </p:grpSpPr>
        <p:sp>
          <p:nvSpPr>
            <p:cNvPr id="34068" name="Freeform 276"/>
            <p:cNvSpPr>
              <a:spLocks/>
            </p:cNvSpPr>
            <p:nvPr/>
          </p:nvSpPr>
          <p:spPr bwMode="auto">
            <a:xfrm>
              <a:off x="2499" y="1929"/>
              <a:ext cx="573" cy="237"/>
            </a:xfrm>
            <a:custGeom>
              <a:avLst/>
              <a:gdLst/>
              <a:ahLst/>
              <a:cxnLst>
                <a:cxn ang="0">
                  <a:pos x="567" y="235"/>
                </a:cxn>
                <a:cxn ang="0">
                  <a:pos x="348" y="235"/>
                </a:cxn>
                <a:cxn ang="0">
                  <a:pos x="348" y="140"/>
                </a:cxn>
                <a:cxn ang="0">
                  <a:pos x="337" y="140"/>
                </a:cxn>
                <a:cxn ang="0">
                  <a:pos x="337" y="236"/>
                </a:cxn>
                <a:cxn ang="0">
                  <a:pos x="118" y="236"/>
                </a:cxn>
                <a:cxn ang="0">
                  <a:pos x="118" y="140"/>
                </a:cxn>
                <a:cxn ang="0">
                  <a:pos x="107" y="140"/>
                </a:cxn>
                <a:cxn ang="0">
                  <a:pos x="107" y="235"/>
                </a:cxn>
                <a:cxn ang="0">
                  <a:pos x="0" y="237"/>
                </a:cxn>
                <a:cxn ang="0">
                  <a:pos x="0" y="137"/>
                </a:cxn>
                <a:cxn ang="0">
                  <a:pos x="0" y="137"/>
                </a:cxn>
                <a:cxn ang="0">
                  <a:pos x="0" y="0"/>
                </a:cxn>
                <a:cxn ang="0">
                  <a:pos x="573" y="4"/>
                </a:cxn>
                <a:cxn ang="0">
                  <a:pos x="573" y="140"/>
                </a:cxn>
                <a:cxn ang="0">
                  <a:pos x="567" y="140"/>
                </a:cxn>
                <a:cxn ang="0">
                  <a:pos x="567" y="235"/>
                </a:cxn>
              </a:cxnLst>
              <a:rect l="0" t="0" r="r" b="b"/>
              <a:pathLst>
                <a:path w="573" h="237">
                  <a:moveTo>
                    <a:pt x="567" y="235"/>
                  </a:moveTo>
                  <a:lnTo>
                    <a:pt x="348" y="235"/>
                  </a:lnTo>
                  <a:lnTo>
                    <a:pt x="348" y="140"/>
                  </a:lnTo>
                  <a:lnTo>
                    <a:pt x="337" y="140"/>
                  </a:lnTo>
                  <a:lnTo>
                    <a:pt x="337" y="236"/>
                  </a:lnTo>
                  <a:lnTo>
                    <a:pt x="118" y="236"/>
                  </a:lnTo>
                  <a:lnTo>
                    <a:pt x="118" y="140"/>
                  </a:lnTo>
                  <a:lnTo>
                    <a:pt x="107" y="140"/>
                  </a:lnTo>
                  <a:lnTo>
                    <a:pt x="107" y="235"/>
                  </a:lnTo>
                  <a:lnTo>
                    <a:pt x="0" y="237"/>
                  </a:lnTo>
                  <a:lnTo>
                    <a:pt x="0" y="137"/>
                  </a:lnTo>
                  <a:lnTo>
                    <a:pt x="0" y="137"/>
                  </a:lnTo>
                  <a:lnTo>
                    <a:pt x="0" y="0"/>
                  </a:lnTo>
                  <a:lnTo>
                    <a:pt x="573" y="4"/>
                  </a:lnTo>
                  <a:lnTo>
                    <a:pt x="573" y="140"/>
                  </a:lnTo>
                  <a:lnTo>
                    <a:pt x="567" y="140"/>
                  </a:lnTo>
                  <a:lnTo>
                    <a:pt x="567" y="23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69" name="Rectangle 277"/>
            <p:cNvSpPr>
              <a:spLocks noChangeArrowheads="1"/>
            </p:cNvSpPr>
            <p:nvPr/>
          </p:nvSpPr>
          <p:spPr bwMode="auto">
            <a:xfrm>
              <a:off x="2500" y="2069"/>
              <a:ext cx="106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70" name="Rectangle 278"/>
            <p:cNvSpPr>
              <a:spLocks noChangeArrowheads="1"/>
            </p:cNvSpPr>
            <p:nvPr/>
          </p:nvSpPr>
          <p:spPr bwMode="auto">
            <a:xfrm>
              <a:off x="2617" y="2070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71" name="Rectangle 279"/>
            <p:cNvSpPr>
              <a:spLocks noChangeArrowheads="1"/>
            </p:cNvSpPr>
            <p:nvPr/>
          </p:nvSpPr>
          <p:spPr bwMode="auto">
            <a:xfrm>
              <a:off x="2847" y="2069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72" name="Rectangle 280" descr="20%"/>
            <p:cNvSpPr>
              <a:spLocks noChangeArrowheads="1"/>
            </p:cNvSpPr>
            <p:nvPr/>
          </p:nvSpPr>
          <p:spPr bwMode="auto">
            <a:xfrm>
              <a:off x="2499" y="1933"/>
              <a:ext cx="573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073" name="Line 281" descr="5%"/>
            <p:cNvSpPr>
              <a:spLocks noChangeShapeType="1"/>
            </p:cNvSpPr>
            <p:nvPr/>
          </p:nvSpPr>
          <p:spPr bwMode="auto">
            <a:xfrm>
              <a:off x="2501" y="2042"/>
              <a:ext cx="57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074" name="Group 282"/>
          <p:cNvGrpSpPr>
            <a:grpSpLocks/>
          </p:cNvGrpSpPr>
          <p:nvPr/>
        </p:nvGrpSpPr>
        <p:grpSpPr bwMode="auto">
          <a:xfrm>
            <a:off x="1106488" y="3368675"/>
            <a:ext cx="728662" cy="369888"/>
            <a:chOff x="2613" y="2219"/>
            <a:chExt cx="459" cy="233"/>
          </a:xfrm>
        </p:grpSpPr>
        <p:sp>
          <p:nvSpPr>
            <p:cNvPr id="34075" name="Freeform 283"/>
            <p:cNvSpPr>
              <a:spLocks/>
            </p:cNvSpPr>
            <p:nvPr/>
          </p:nvSpPr>
          <p:spPr bwMode="auto">
            <a:xfrm>
              <a:off x="2615" y="2219"/>
              <a:ext cx="457" cy="233"/>
            </a:xfrm>
            <a:custGeom>
              <a:avLst/>
              <a:gdLst/>
              <a:ahLst/>
              <a:cxnLst>
                <a:cxn ang="0">
                  <a:pos x="451" y="232"/>
                </a:cxn>
                <a:cxn ang="0">
                  <a:pos x="232" y="232"/>
                </a:cxn>
                <a:cxn ang="0">
                  <a:pos x="232" y="137"/>
                </a:cxn>
                <a:cxn ang="0">
                  <a:pos x="221" y="137"/>
                </a:cxn>
                <a:cxn ang="0">
                  <a:pos x="221" y="233"/>
                </a:cxn>
                <a:cxn ang="0">
                  <a:pos x="2" y="233"/>
                </a:cxn>
                <a:cxn ang="0">
                  <a:pos x="2" y="137"/>
                </a:cxn>
                <a:cxn ang="0">
                  <a:pos x="0" y="120"/>
                </a:cxn>
                <a:cxn ang="0">
                  <a:pos x="0" y="88"/>
                </a:cxn>
                <a:cxn ang="0">
                  <a:pos x="0" y="67"/>
                </a:cxn>
                <a:cxn ang="0">
                  <a:pos x="1" y="36"/>
                </a:cxn>
                <a:cxn ang="0">
                  <a:pos x="0" y="25"/>
                </a:cxn>
                <a:cxn ang="0">
                  <a:pos x="1" y="0"/>
                </a:cxn>
                <a:cxn ang="0">
                  <a:pos x="457" y="1"/>
                </a:cxn>
                <a:cxn ang="0">
                  <a:pos x="457" y="137"/>
                </a:cxn>
                <a:cxn ang="0">
                  <a:pos x="451" y="137"/>
                </a:cxn>
                <a:cxn ang="0">
                  <a:pos x="451" y="232"/>
                </a:cxn>
              </a:cxnLst>
              <a:rect l="0" t="0" r="r" b="b"/>
              <a:pathLst>
                <a:path w="457" h="233">
                  <a:moveTo>
                    <a:pt x="451" y="232"/>
                  </a:moveTo>
                  <a:lnTo>
                    <a:pt x="232" y="232"/>
                  </a:lnTo>
                  <a:lnTo>
                    <a:pt x="232" y="137"/>
                  </a:lnTo>
                  <a:lnTo>
                    <a:pt x="221" y="137"/>
                  </a:lnTo>
                  <a:lnTo>
                    <a:pt x="221" y="233"/>
                  </a:lnTo>
                  <a:lnTo>
                    <a:pt x="2" y="233"/>
                  </a:lnTo>
                  <a:lnTo>
                    <a:pt x="2" y="137"/>
                  </a:lnTo>
                  <a:lnTo>
                    <a:pt x="0" y="120"/>
                  </a:lnTo>
                  <a:lnTo>
                    <a:pt x="0" y="88"/>
                  </a:lnTo>
                  <a:lnTo>
                    <a:pt x="0" y="67"/>
                  </a:lnTo>
                  <a:lnTo>
                    <a:pt x="1" y="36"/>
                  </a:lnTo>
                  <a:lnTo>
                    <a:pt x="0" y="25"/>
                  </a:lnTo>
                  <a:lnTo>
                    <a:pt x="1" y="0"/>
                  </a:lnTo>
                  <a:lnTo>
                    <a:pt x="457" y="1"/>
                  </a:lnTo>
                  <a:lnTo>
                    <a:pt x="457" y="137"/>
                  </a:lnTo>
                  <a:lnTo>
                    <a:pt x="451" y="137"/>
                  </a:lnTo>
                  <a:lnTo>
                    <a:pt x="451" y="2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76" name="Rectangle 284"/>
            <p:cNvSpPr>
              <a:spLocks noChangeArrowheads="1"/>
            </p:cNvSpPr>
            <p:nvPr/>
          </p:nvSpPr>
          <p:spPr bwMode="auto">
            <a:xfrm>
              <a:off x="2617" y="235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77" name="Rectangle 285"/>
            <p:cNvSpPr>
              <a:spLocks noChangeArrowheads="1"/>
            </p:cNvSpPr>
            <p:nvPr/>
          </p:nvSpPr>
          <p:spPr bwMode="auto">
            <a:xfrm>
              <a:off x="2847" y="235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78" name="Rectangle 286" descr="20%"/>
            <p:cNvSpPr>
              <a:spLocks noChangeArrowheads="1"/>
            </p:cNvSpPr>
            <p:nvPr/>
          </p:nvSpPr>
          <p:spPr bwMode="auto">
            <a:xfrm>
              <a:off x="2613" y="2220"/>
              <a:ext cx="459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079" name="Freeform 287" descr="5%"/>
            <p:cNvSpPr>
              <a:spLocks/>
            </p:cNvSpPr>
            <p:nvPr/>
          </p:nvSpPr>
          <p:spPr bwMode="auto">
            <a:xfrm>
              <a:off x="2621" y="2328"/>
              <a:ext cx="45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1" y="2"/>
                </a:cxn>
              </a:cxnLst>
              <a:rect l="0" t="0" r="r" b="b"/>
              <a:pathLst>
                <a:path w="451" h="2">
                  <a:moveTo>
                    <a:pt x="0" y="0"/>
                  </a:moveTo>
                  <a:lnTo>
                    <a:pt x="451" y="2"/>
                  </a:lnTo>
                </a:path>
              </a:pathLst>
            </a:custGeom>
            <a:pattFill prst="pct5">
              <a:fgClr>
                <a:srgbClr val="000000"/>
              </a:fgClr>
              <a:bgClr>
                <a:srgbClr val="FFFFFF"/>
              </a:bgClr>
            </a:pattFill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080" name="Group 288"/>
          <p:cNvGrpSpPr>
            <a:grpSpLocks/>
          </p:cNvGrpSpPr>
          <p:nvPr/>
        </p:nvGrpSpPr>
        <p:grpSpPr bwMode="auto">
          <a:xfrm>
            <a:off x="1109663" y="3217863"/>
            <a:ext cx="550862" cy="369887"/>
            <a:chOff x="2772" y="2481"/>
            <a:chExt cx="347" cy="233"/>
          </a:xfrm>
        </p:grpSpPr>
        <p:sp>
          <p:nvSpPr>
            <p:cNvPr id="34081" name="Freeform 289"/>
            <p:cNvSpPr>
              <a:spLocks/>
            </p:cNvSpPr>
            <p:nvPr/>
          </p:nvSpPr>
          <p:spPr bwMode="auto">
            <a:xfrm>
              <a:off x="2772" y="2481"/>
              <a:ext cx="347" cy="233"/>
            </a:xfrm>
            <a:custGeom>
              <a:avLst/>
              <a:gdLst/>
              <a:ahLst/>
              <a:cxnLst>
                <a:cxn ang="0">
                  <a:pos x="341" y="232"/>
                </a:cxn>
                <a:cxn ang="0">
                  <a:pos x="122" y="232"/>
                </a:cxn>
                <a:cxn ang="0">
                  <a:pos x="122" y="137"/>
                </a:cxn>
                <a:cxn ang="0">
                  <a:pos x="111" y="137"/>
                </a:cxn>
                <a:cxn ang="0">
                  <a:pos x="111" y="233"/>
                </a:cxn>
                <a:cxn ang="0">
                  <a:pos x="0" y="233"/>
                </a:cxn>
                <a:cxn ang="0">
                  <a:pos x="2" y="12"/>
                </a:cxn>
                <a:cxn ang="0">
                  <a:pos x="2" y="6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347" y="1"/>
                </a:cxn>
                <a:cxn ang="0">
                  <a:pos x="347" y="137"/>
                </a:cxn>
                <a:cxn ang="0">
                  <a:pos x="341" y="137"/>
                </a:cxn>
                <a:cxn ang="0">
                  <a:pos x="341" y="232"/>
                </a:cxn>
              </a:cxnLst>
              <a:rect l="0" t="0" r="r" b="b"/>
              <a:pathLst>
                <a:path w="347" h="233">
                  <a:moveTo>
                    <a:pt x="341" y="232"/>
                  </a:moveTo>
                  <a:lnTo>
                    <a:pt x="122" y="232"/>
                  </a:lnTo>
                  <a:lnTo>
                    <a:pt x="122" y="137"/>
                  </a:lnTo>
                  <a:lnTo>
                    <a:pt x="111" y="137"/>
                  </a:lnTo>
                  <a:lnTo>
                    <a:pt x="111" y="233"/>
                  </a:lnTo>
                  <a:lnTo>
                    <a:pt x="0" y="233"/>
                  </a:lnTo>
                  <a:lnTo>
                    <a:pt x="2" y="12"/>
                  </a:lnTo>
                  <a:lnTo>
                    <a:pt x="2" y="6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347" y="1"/>
                  </a:lnTo>
                  <a:lnTo>
                    <a:pt x="347" y="137"/>
                  </a:lnTo>
                  <a:lnTo>
                    <a:pt x="341" y="137"/>
                  </a:lnTo>
                  <a:lnTo>
                    <a:pt x="341" y="2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82" name="Rectangle 290"/>
            <p:cNvSpPr>
              <a:spLocks noChangeArrowheads="1"/>
            </p:cNvSpPr>
            <p:nvPr/>
          </p:nvSpPr>
          <p:spPr bwMode="auto">
            <a:xfrm>
              <a:off x="2772" y="2619"/>
              <a:ext cx="111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83" name="Rectangle 291"/>
            <p:cNvSpPr>
              <a:spLocks noChangeArrowheads="1"/>
            </p:cNvSpPr>
            <p:nvPr/>
          </p:nvSpPr>
          <p:spPr bwMode="auto">
            <a:xfrm>
              <a:off x="2894" y="2618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84" name="Rectangle 292" descr="20%"/>
            <p:cNvSpPr>
              <a:spLocks noChangeArrowheads="1"/>
            </p:cNvSpPr>
            <p:nvPr/>
          </p:nvSpPr>
          <p:spPr bwMode="auto">
            <a:xfrm>
              <a:off x="2772" y="2482"/>
              <a:ext cx="347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085" name="Line 293" descr="5%"/>
            <p:cNvSpPr>
              <a:spLocks noChangeShapeType="1"/>
            </p:cNvSpPr>
            <p:nvPr/>
          </p:nvSpPr>
          <p:spPr bwMode="auto">
            <a:xfrm>
              <a:off x="2772" y="2591"/>
              <a:ext cx="34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086" name="Group 294"/>
          <p:cNvGrpSpPr>
            <a:grpSpLocks/>
          </p:cNvGrpSpPr>
          <p:nvPr/>
        </p:nvGrpSpPr>
        <p:grpSpPr bwMode="auto">
          <a:xfrm>
            <a:off x="1106488" y="3065463"/>
            <a:ext cx="358775" cy="371475"/>
            <a:chOff x="2930" y="2753"/>
            <a:chExt cx="226" cy="234"/>
          </a:xfrm>
        </p:grpSpPr>
        <p:sp>
          <p:nvSpPr>
            <p:cNvPr id="34087" name="Freeform 295"/>
            <p:cNvSpPr>
              <a:spLocks/>
            </p:cNvSpPr>
            <p:nvPr/>
          </p:nvSpPr>
          <p:spPr bwMode="auto">
            <a:xfrm>
              <a:off x="2930" y="2753"/>
              <a:ext cx="226" cy="234"/>
            </a:xfrm>
            <a:custGeom>
              <a:avLst/>
              <a:gdLst/>
              <a:ahLst/>
              <a:cxnLst>
                <a:cxn ang="0">
                  <a:pos x="220" y="234"/>
                </a:cxn>
                <a:cxn ang="0">
                  <a:pos x="1" y="234"/>
                </a:cxn>
                <a:cxn ang="0">
                  <a:pos x="1" y="139"/>
                </a:cxn>
                <a:cxn ang="0">
                  <a:pos x="1" y="6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6" y="3"/>
                </a:cxn>
                <a:cxn ang="0">
                  <a:pos x="226" y="139"/>
                </a:cxn>
                <a:cxn ang="0">
                  <a:pos x="220" y="139"/>
                </a:cxn>
                <a:cxn ang="0">
                  <a:pos x="220" y="234"/>
                </a:cxn>
              </a:cxnLst>
              <a:rect l="0" t="0" r="r" b="b"/>
              <a:pathLst>
                <a:path w="226" h="234">
                  <a:moveTo>
                    <a:pt x="220" y="234"/>
                  </a:moveTo>
                  <a:lnTo>
                    <a:pt x="1" y="234"/>
                  </a:lnTo>
                  <a:lnTo>
                    <a:pt x="1" y="139"/>
                  </a:lnTo>
                  <a:lnTo>
                    <a:pt x="1" y="6"/>
                  </a:ln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6" y="3"/>
                  </a:lnTo>
                  <a:lnTo>
                    <a:pt x="226" y="139"/>
                  </a:lnTo>
                  <a:lnTo>
                    <a:pt x="220" y="139"/>
                  </a:lnTo>
                  <a:lnTo>
                    <a:pt x="220" y="2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88" name="Rectangle 296"/>
            <p:cNvSpPr>
              <a:spLocks noChangeArrowheads="1"/>
            </p:cNvSpPr>
            <p:nvPr/>
          </p:nvSpPr>
          <p:spPr bwMode="auto">
            <a:xfrm>
              <a:off x="2931" y="2892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89" name="Rectangle 297" descr="20%"/>
            <p:cNvSpPr>
              <a:spLocks noChangeArrowheads="1"/>
            </p:cNvSpPr>
            <p:nvPr/>
          </p:nvSpPr>
          <p:spPr bwMode="auto">
            <a:xfrm>
              <a:off x="2931" y="2756"/>
              <a:ext cx="225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090" name="Line 298" descr="5%"/>
            <p:cNvSpPr>
              <a:spLocks noChangeShapeType="1"/>
            </p:cNvSpPr>
            <p:nvPr/>
          </p:nvSpPr>
          <p:spPr bwMode="auto">
            <a:xfrm>
              <a:off x="2931" y="2865"/>
              <a:ext cx="22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092" name="Group 300"/>
          <p:cNvGrpSpPr>
            <a:grpSpLocks/>
          </p:cNvGrpSpPr>
          <p:nvPr/>
        </p:nvGrpSpPr>
        <p:grpSpPr bwMode="auto">
          <a:xfrm>
            <a:off x="4405313" y="5514975"/>
            <a:ext cx="1096962" cy="368300"/>
            <a:chOff x="2381" y="1570"/>
            <a:chExt cx="691" cy="232"/>
          </a:xfrm>
        </p:grpSpPr>
        <p:sp>
          <p:nvSpPr>
            <p:cNvPr id="34093" name="Freeform 301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94" name="Rectangle 302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95" name="Rectangle 303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96" name="Rectangle 304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97" name="Rectangle 305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098" name="Line 306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099" name="Group 307"/>
          <p:cNvGrpSpPr>
            <a:grpSpLocks/>
          </p:cNvGrpSpPr>
          <p:nvPr/>
        </p:nvGrpSpPr>
        <p:grpSpPr bwMode="auto">
          <a:xfrm>
            <a:off x="5500688" y="5514975"/>
            <a:ext cx="1096962" cy="368300"/>
            <a:chOff x="2381" y="1570"/>
            <a:chExt cx="691" cy="232"/>
          </a:xfrm>
        </p:grpSpPr>
        <p:sp>
          <p:nvSpPr>
            <p:cNvPr id="34100" name="Freeform 308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01" name="Rectangle 309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02" name="Rectangle 310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03" name="Rectangle 311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04" name="Rectangle 312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105" name="Line 313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106" name="Group 314"/>
          <p:cNvGrpSpPr>
            <a:grpSpLocks/>
          </p:cNvGrpSpPr>
          <p:nvPr/>
        </p:nvGrpSpPr>
        <p:grpSpPr bwMode="auto">
          <a:xfrm>
            <a:off x="6597650" y="5514975"/>
            <a:ext cx="1096963" cy="368300"/>
            <a:chOff x="2381" y="1570"/>
            <a:chExt cx="691" cy="232"/>
          </a:xfrm>
        </p:grpSpPr>
        <p:sp>
          <p:nvSpPr>
            <p:cNvPr id="34107" name="Freeform 315"/>
            <p:cNvSpPr>
              <a:spLocks/>
            </p:cNvSpPr>
            <p:nvPr/>
          </p:nvSpPr>
          <p:spPr bwMode="auto">
            <a:xfrm>
              <a:off x="2381" y="1570"/>
              <a:ext cx="691" cy="232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08" name="Rectangle 316"/>
            <p:cNvSpPr>
              <a:spLocks noChangeArrowheads="1"/>
            </p:cNvSpPr>
            <p:nvPr/>
          </p:nvSpPr>
          <p:spPr bwMode="auto">
            <a:xfrm>
              <a:off x="238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09" name="Rectangle 317"/>
            <p:cNvSpPr>
              <a:spLocks noChangeArrowheads="1"/>
            </p:cNvSpPr>
            <p:nvPr/>
          </p:nvSpPr>
          <p:spPr bwMode="auto">
            <a:xfrm>
              <a:off x="2617" y="1707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10" name="Rectangle 318"/>
            <p:cNvSpPr>
              <a:spLocks noChangeArrowheads="1"/>
            </p:cNvSpPr>
            <p:nvPr/>
          </p:nvSpPr>
          <p:spPr bwMode="auto">
            <a:xfrm>
              <a:off x="2847" y="1706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11" name="Rectangle 319" descr="20%"/>
            <p:cNvSpPr>
              <a:spLocks noChangeArrowheads="1"/>
            </p:cNvSpPr>
            <p:nvPr/>
          </p:nvSpPr>
          <p:spPr bwMode="auto">
            <a:xfrm>
              <a:off x="2381" y="1570"/>
              <a:ext cx="69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112" name="Line 320" descr="5%"/>
            <p:cNvSpPr>
              <a:spLocks noChangeShapeType="1"/>
            </p:cNvSpPr>
            <p:nvPr/>
          </p:nvSpPr>
          <p:spPr bwMode="auto">
            <a:xfrm>
              <a:off x="2387" y="1679"/>
              <a:ext cx="68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113" name="Oval 321"/>
          <p:cNvSpPr>
            <a:spLocks noChangeArrowheads="1"/>
          </p:cNvSpPr>
          <p:nvPr/>
        </p:nvSpPr>
        <p:spPr bwMode="auto">
          <a:xfrm>
            <a:off x="1042988" y="5122863"/>
            <a:ext cx="720725" cy="423862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114" name="Oval 322"/>
          <p:cNvSpPr>
            <a:spLocks noChangeArrowheads="1"/>
          </p:cNvSpPr>
          <p:nvPr/>
        </p:nvSpPr>
        <p:spPr bwMode="auto">
          <a:xfrm>
            <a:off x="7542213" y="5454650"/>
            <a:ext cx="854075" cy="473075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115" name="Text Box 323"/>
          <p:cNvSpPr txBox="1">
            <a:spLocks noChangeArrowheads="1"/>
          </p:cNvSpPr>
          <p:nvPr/>
        </p:nvSpPr>
        <p:spPr bwMode="auto">
          <a:xfrm>
            <a:off x="4751388" y="3478213"/>
            <a:ext cx="27908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Once a full shingle.</a:t>
            </a:r>
          </a:p>
        </p:txBody>
      </p:sp>
      <p:grpSp>
        <p:nvGrpSpPr>
          <p:cNvPr id="34116" name="Group 324"/>
          <p:cNvGrpSpPr>
            <a:grpSpLocks/>
          </p:cNvGrpSpPr>
          <p:nvPr/>
        </p:nvGrpSpPr>
        <p:grpSpPr bwMode="auto">
          <a:xfrm>
            <a:off x="6046788" y="4359275"/>
            <a:ext cx="550862" cy="369888"/>
            <a:chOff x="2772" y="2481"/>
            <a:chExt cx="347" cy="233"/>
          </a:xfrm>
        </p:grpSpPr>
        <p:sp>
          <p:nvSpPr>
            <p:cNvPr id="34117" name="Freeform 325"/>
            <p:cNvSpPr>
              <a:spLocks/>
            </p:cNvSpPr>
            <p:nvPr/>
          </p:nvSpPr>
          <p:spPr bwMode="auto">
            <a:xfrm>
              <a:off x="2772" y="2481"/>
              <a:ext cx="347" cy="233"/>
            </a:xfrm>
            <a:custGeom>
              <a:avLst/>
              <a:gdLst/>
              <a:ahLst/>
              <a:cxnLst>
                <a:cxn ang="0">
                  <a:pos x="341" y="232"/>
                </a:cxn>
                <a:cxn ang="0">
                  <a:pos x="122" y="232"/>
                </a:cxn>
                <a:cxn ang="0">
                  <a:pos x="122" y="137"/>
                </a:cxn>
                <a:cxn ang="0">
                  <a:pos x="111" y="137"/>
                </a:cxn>
                <a:cxn ang="0">
                  <a:pos x="111" y="233"/>
                </a:cxn>
                <a:cxn ang="0">
                  <a:pos x="0" y="233"/>
                </a:cxn>
                <a:cxn ang="0">
                  <a:pos x="2" y="12"/>
                </a:cxn>
                <a:cxn ang="0">
                  <a:pos x="2" y="6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347" y="1"/>
                </a:cxn>
                <a:cxn ang="0">
                  <a:pos x="347" y="137"/>
                </a:cxn>
                <a:cxn ang="0">
                  <a:pos x="341" y="137"/>
                </a:cxn>
                <a:cxn ang="0">
                  <a:pos x="341" y="232"/>
                </a:cxn>
              </a:cxnLst>
              <a:rect l="0" t="0" r="r" b="b"/>
              <a:pathLst>
                <a:path w="347" h="233">
                  <a:moveTo>
                    <a:pt x="341" y="232"/>
                  </a:moveTo>
                  <a:lnTo>
                    <a:pt x="122" y="232"/>
                  </a:lnTo>
                  <a:lnTo>
                    <a:pt x="122" y="137"/>
                  </a:lnTo>
                  <a:lnTo>
                    <a:pt x="111" y="137"/>
                  </a:lnTo>
                  <a:lnTo>
                    <a:pt x="111" y="233"/>
                  </a:lnTo>
                  <a:lnTo>
                    <a:pt x="0" y="233"/>
                  </a:lnTo>
                  <a:lnTo>
                    <a:pt x="2" y="12"/>
                  </a:lnTo>
                  <a:lnTo>
                    <a:pt x="2" y="6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347" y="1"/>
                  </a:lnTo>
                  <a:lnTo>
                    <a:pt x="347" y="137"/>
                  </a:lnTo>
                  <a:lnTo>
                    <a:pt x="341" y="137"/>
                  </a:lnTo>
                  <a:lnTo>
                    <a:pt x="341" y="2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18" name="Rectangle 326"/>
            <p:cNvSpPr>
              <a:spLocks noChangeArrowheads="1"/>
            </p:cNvSpPr>
            <p:nvPr/>
          </p:nvSpPr>
          <p:spPr bwMode="auto">
            <a:xfrm>
              <a:off x="2772" y="2619"/>
              <a:ext cx="111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19" name="Rectangle 327"/>
            <p:cNvSpPr>
              <a:spLocks noChangeArrowheads="1"/>
            </p:cNvSpPr>
            <p:nvPr/>
          </p:nvSpPr>
          <p:spPr bwMode="auto">
            <a:xfrm>
              <a:off x="2894" y="2618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20" name="Rectangle 328" descr="20%"/>
            <p:cNvSpPr>
              <a:spLocks noChangeArrowheads="1"/>
            </p:cNvSpPr>
            <p:nvPr/>
          </p:nvSpPr>
          <p:spPr bwMode="auto">
            <a:xfrm>
              <a:off x="2772" y="2482"/>
              <a:ext cx="347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121" name="Line 329" descr="5%"/>
            <p:cNvSpPr>
              <a:spLocks noChangeShapeType="1"/>
            </p:cNvSpPr>
            <p:nvPr/>
          </p:nvSpPr>
          <p:spPr bwMode="auto">
            <a:xfrm>
              <a:off x="2772" y="2591"/>
              <a:ext cx="34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122" name="Group 330"/>
          <p:cNvGrpSpPr>
            <a:grpSpLocks/>
          </p:cNvGrpSpPr>
          <p:nvPr/>
        </p:nvGrpSpPr>
        <p:grpSpPr bwMode="auto">
          <a:xfrm>
            <a:off x="5483225" y="4360863"/>
            <a:ext cx="561975" cy="368300"/>
            <a:chOff x="4847" y="3474"/>
            <a:chExt cx="354" cy="232"/>
          </a:xfrm>
        </p:grpSpPr>
        <p:sp>
          <p:nvSpPr>
            <p:cNvPr id="34123" name="Freeform 331"/>
            <p:cNvSpPr>
              <a:spLocks/>
            </p:cNvSpPr>
            <p:nvPr/>
          </p:nvSpPr>
          <p:spPr bwMode="auto">
            <a:xfrm>
              <a:off x="4847" y="3474"/>
              <a:ext cx="354" cy="232"/>
            </a:xfrm>
            <a:custGeom>
              <a:avLst/>
              <a:gdLst/>
              <a:ahLst/>
              <a:cxnLst>
                <a:cxn ang="0">
                  <a:pos x="348" y="143"/>
                </a:cxn>
                <a:cxn ang="0">
                  <a:pos x="348" y="164"/>
                </a:cxn>
                <a:cxn ang="0">
                  <a:pos x="354" y="179"/>
                </a:cxn>
                <a:cxn ang="0">
                  <a:pos x="349" y="191"/>
                </a:cxn>
                <a:cxn ang="0">
                  <a:pos x="343" y="231"/>
                </a:cxn>
                <a:cxn ang="0">
                  <a:pos x="236" y="232"/>
                </a:cxn>
                <a:cxn ang="0">
                  <a:pos x="236" y="136"/>
                </a:cxn>
                <a:cxn ang="0">
                  <a:pos x="225" y="136"/>
                </a:cxn>
                <a:cxn ang="0">
                  <a:pos x="225" y="231"/>
                </a:cxn>
                <a:cxn ang="0">
                  <a:pos x="6" y="231"/>
                </a:cxn>
                <a:cxn ang="0">
                  <a:pos x="6" y="136"/>
                </a:cxn>
                <a:cxn ang="0">
                  <a:pos x="0" y="136"/>
                </a:cxn>
                <a:cxn ang="0">
                  <a:pos x="0" y="0"/>
                </a:cxn>
                <a:cxn ang="0">
                  <a:pos x="349" y="0"/>
                </a:cxn>
                <a:cxn ang="0">
                  <a:pos x="349" y="65"/>
                </a:cxn>
                <a:cxn ang="0">
                  <a:pos x="343" y="126"/>
                </a:cxn>
                <a:cxn ang="0">
                  <a:pos x="348" y="143"/>
                </a:cxn>
              </a:cxnLst>
              <a:rect l="0" t="0" r="r" b="b"/>
              <a:pathLst>
                <a:path w="354" h="232">
                  <a:moveTo>
                    <a:pt x="348" y="143"/>
                  </a:moveTo>
                  <a:lnTo>
                    <a:pt x="348" y="164"/>
                  </a:lnTo>
                  <a:lnTo>
                    <a:pt x="354" y="179"/>
                  </a:lnTo>
                  <a:lnTo>
                    <a:pt x="349" y="191"/>
                  </a:lnTo>
                  <a:lnTo>
                    <a:pt x="343" y="231"/>
                  </a:lnTo>
                  <a:lnTo>
                    <a:pt x="236" y="232"/>
                  </a:lnTo>
                  <a:lnTo>
                    <a:pt x="236" y="136"/>
                  </a:lnTo>
                  <a:lnTo>
                    <a:pt x="225" y="136"/>
                  </a:lnTo>
                  <a:lnTo>
                    <a:pt x="225" y="231"/>
                  </a:lnTo>
                  <a:lnTo>
                    <a:pt x="6" y="231"/>
                  </a:lnTo>
                  <a:lnTo>
                    <a:pt x="6" y="136"/>
                  </a:lnTo>
                  <a:lnTo>
                    <a:pt x="0" y="136"/>
                  </a:lnTo>
                  <a:lnTo>
                    <a:pt x="0" y="0"/>
                  </a:lnTo>
                  <a:lnTo>
                    <a:pt x="349" y="0"/>
                  </a:lnTo>
                  <a:lnTo>
                    <a:pt x="349" y="65"/>
                  </a:lnTo>
                  <a:lnTo>
                    <a:pt x="343" y="126"/>
                  </a:lnTo>
                  <a:lnTo>
                    <a:pt x="348" y="14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24" name="Rectangle 332"/>
            <p:cNvSpPr>
              <a:spLocks noChangeArrowheads="1"/>
            </p:cNvSpPr>
            <p:nvPr/>
          </p:nvSpPr>
          <p:spPr bwMode="auto">
            <a:xfrm>
              <a:off x="4853" y="3610"/>
              <a:ext cx="219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25" name="Rectangle 333"/>
            <p:cNvSpPr>
              <a:spLocks noChangeArrowheads="1"/>
            </p:cNvSpPr>
            <p:nvPr/>
          </p:nvSpPr>
          <p:spPr bwMode="auto">
            <a:xfrm>
              <a:off x="5083" y="3611"/>
              <a:ext cx="115" cy="95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26" name="Rectangle 334" descr="20%"/>
            <p:cNvSpPr>
              <a:spLocks noChangeArrowheads="1"/>
            </p:cNvSpPr>
            <p:nvPr/>
          </p:nvSpPr>
          <p:spPr bwMode="auto">
            <a:xfrm>
              <a:off x="4847" y="3474"/>
              <a:ext cx="351" cy="136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127" name="Freeform 335" descr="5%"/>
            <p:cNvSpPr>
              <a:spLocks/>
            </p:cNvSpPr>
            <p:nvPr/>
          </p:nvSpPr>
          <p:spPr bwMode="auto">
            <a:xfrm>
              <a:off x="4853" y="3583"/>
              <a:ext cx="333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3" y="2"/>
                </a:cxn>
              </a:cxnLst>
              <a:rect l="0" t="0" r="r" b="b"/>
              <a:pathLst>
                <a:path w="333" h="2">
                  <a:moveTo>
                    <a:pt x="0" y="0"/>
                  </a:moveTo>
                  <a:lnTo>
                    <a:pt x="333" y="2"/>
                  </a:lnTo>
                </a:path>
              </a:pathLst>
            </a:custGeom>
            <a:pattFill prst="pct5">
              <a:fgClr>
                <a:srgbClr val="000000"/>
              </a:fgClr>
              <a:bgClr>
                <a:srgbClr val="FFFFFF"/>
              </a:bgClr>
            </a:pattFill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128" name="AutoShape 336"/>
          <p:cNvSpPr>
            <a:spLocks/>
          </p:cNvSpPr>
          <p:nvPr/>
        </p:nvSpPr>
        <p:spPr bwMode="auto">
          <a:xfrm rot="-5400000">
            <a:off x="5859462" y="3559176"/>
            <a:ext cx="352425" cy="1104900"/>
          </a:xfrm>
          <a:prstGeom prst="rightBrace">
            <a:avLst>
              <a:gd name="adj1" fmla="val 26126"/>
              <a:gd name="adj2" fmla="val 50000"/>
            </a:avLst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129" name="Line 337"/>
          <p:cNvSpPr>
            <a:spLocks noChangeShapeType="1"/>
          </p:cNvSpPr>
          <p:nvPr/>
        </p:nvSpPr>
        <p:spPr bwMode="auto">
          <a:xfrm flipV="1">
            <a:off x="1763713" y="4811713"/>
            <a:ext cx="4459287" cy="541337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130" name="Line 338"/>
          <p:cNvSpPr>
            <a:spLocks noChangeShapeType="1"/>
          </p:cNvSpPr>
          <p:nvPr/>
        </p:nvSpPr>
        <p:spPr bwMode="auto">
          <a:xfrm flipH="1" flipV="1">
            <a:off x="5721350" y="4729163"/>
            <a:ext cx="1806575" cy="969962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8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0" grpId="0" build="p"/>
      <p:bldP spid="34113" grpId="0" animBg="1"/>
      <p:bldP spid="34114" grpId="0" animBg="1"/>
      <p:bldP spid="34115" grpId="0"/>
      <p:bldP spid="34128" grpId="0" animBg="1"/>
      <p:bldP spid="34129" grpId="0" animBg="1"/>
      <p:bldP spid="3413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FC1E8-B408-4C52-ACCA-D4643BFAB96F}" type="slidenum">
              <a:rPr lang="en-US"/>
              <a:pPr/>
              <a:t>18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Underlayment is the first step in installing shingles.</a:t>
            </a:r>
          </a:p>
          <a:p>
            <a:pPr>
              <a:lnSpc>
                <a:spcPct val="90000"/>
              </a:lnSpc>
            </a:pPr>
            <a:r>
              <a:rPr lang="en-US" sz="2800"/>
              <a:t>Drip edge gives strength to the roof edge.</a:t>
            </a:r>
          </a:p>
          <a:p>
            <a:pPr>
              <a:lnSpc>
                <a:spcPct val="90000"/>
              </a:lnSpc>
            </a:pPr>
            <a:r>
              <a:rPr lang="en-US" sz="2800"/>
              <a:t>Starter course is a full shingle with the tabs cut off.</a:t>
            </a:r>
          </a:p>
          <a:p>
            <a:pPr>
              <a:lnSpc>
                <a:spcPct val="90000"/>
              </a:lnSpc>
            </a:pPr>
            <a:r>
              <a:rPr lang="en-US" sz="2800"/>
              <a:t>Self-sealing strip is close to roof edge.</a:t>
            </a:r>
          </a:p>
          <a:p>
            <a:pPr>
              <a:lnSpc>
                <a:spcPct val="90000"/>
              </a:lnSpc>
            </a:pPr>
            <a:r>
              <a:rPr lang="en-US" sz="2800"/>
              <a:t>Each course is started with ½ tab removed.</a:t>
            </a:r>
          </a:p>
          <a:p>
            <a:pPr>
              <a:lnSpc>
                <a:spcPct val="90000"/>
              </a:lnSpc>
            </a:pPr>
            <a:r>
              <a:rPr lang="en-US" sz="2800"/>
              <a:t>Waste pieces from the ½ tab cutoffs are used to complete the roof.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B8351-BC32-4D74-8146-FDFBDDC948C7}" type="slidenum">
              <a:rPr lang="en-US"/>
              <a:pPr/>
              <a:t>2</a:t>
            </a:fld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Underlayment</a:t>
            </a:r>
          </a:p>
        </p:txBody>
      </p:sp>
      <p:grpSp>
        <p:nvGrpSpPr>
          <p:cNvPr id="10258" name="Group 18"/>
          <p:cNvGrpSpPr>
            <a:grpSpLocks/>
          </p:cNvGrpSpPr>
          <p:nvPr/>
        </p:nvGrpSpPr>
        <p:grpSpPr bwMode="auto">
          <a:xfrm>
            <a:off x="1187450" y="1268413"/>
            <a:ext cx="7489825" cy="4657725"/>
            <a:chOff x="748" y="799"/>
            <a:chExt cx="4718" cy="2934"/>
          </a:xfrm>
        </p:grpSpPr>
        <p:sp>
          <p:nvSpPr>
            <p:cNvPr id="10256" name="Freeform 16"/>
            <p:cNvSpPr>
              <a:spLocks/>
            </p:cNvSpPr>
            <p:nvPr/>
          </p:nvSpPr>
          <p:spPr bwMode="auto">
            <a:xfrm>
              <a:off x="748" y="799"/>
              <a:ext cx="4718" cy="2934"/>
            </a:xfrm>
            <a:custGeom>
              <a:avLst/>
              <a:gdLst/>
              <a:ahLst/>
              <a:cxnLst>
                <a:cxn ang="0">
                  <a:pos x="0" y="1179"/>
                </a:cxn>
                <a:cxn ang="0">
                  <a:pos x="3040" y="2934"/>
                </a:cxn>
                <a:cxn ang="0">
                  <a:pos x="3713" y="1769"/>
                </a:cxn>
                <a:cxn ang="0">
                  <a:pos x="4718" y="1860"/>
                </a:cxn>
                <a:cxn ang="0">
                  <a:pos x="1679" y="105"/>
                </a:cxn>
                <a:cxn ang="0">
                  <a:pos x="681" y="0"/>
                </a:cxn>
                <a:cxn ang="0">
                  <a:pos x="0" y="1179"/>
                </a:cxn>
              </a:cxnLst>
              <a:rect l="0" t="0" r="r" b="b"/>
              <a:pathLst>
                <a:path w="4718" h="2934">
                  <a:moveTo>
                    <a:pt x="0" y="1179"/>
                  </a:moveTo>
                  <a:lnTo>
                    <a:pt x="3040" y="2934"/>
                  </a:lnTo>
                  <a:lnTo>
                    <a:pt x="3713" y="1769"/>
                  </a:lnTo>
                  <a:lnTo>
                    <a:pt x="4718" y="1860"/>
                  </a:lnTo>
                  <a:lnTo>
                    <a:pt x="1679" y="105"/>
                  </a:lnTo>
                  <a:lnTo>
                    <a:pt x="681" y="0"/>
                  </a:lnTo>
                  <a:lnTo>
                    <a:pt x="0" y="1179"/>
                  </a:lnTo>
                  <a:close/>
                </a:path>
              </a:pathLst>
            </a:custGeom>
            <a:solidFill>
              <a:srgbClr val="993300">
                <a:alpha val="75000"/>
              </a:srgbClr>
            </a:soli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7" name="Line 17"/>
            <p:cNvSpPr>
              <a:spLocks noChangeShapeType="1"/>
            </p:cNvSpPr>
            <p:nvPr/>
          </p:nvSpPr>
          <p:spPr bwMode="auto">
            <a:xfrm>
              <a:off x="1423" y="799"/>
              <a:ext cx="3039" cy="1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59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611188" y="3130550"/>
            <a:ext cx="3970337" cy="2755900"/>
          </a:xfrm>
          <a:solidFill>
            <a:srgbClr val="909CC2"/>
          </a:solidFill>
          <a:ln/>
        </p:spPr>
        <p:txBody>
          <a:bodyPr tIns="190800" bIns="180000"/>
          <a:lstStyle/>
          <a:p>
            <a:pPr>
              <a:lnSpc>
                <a:spcPct val="90000"/>
              </a:lnSpc>
            </a:pPr>
            <a:r>
              <a:rPr lang="en-US"/>
              <a:t>Felt underlayment is installed on a roof deck before shingles are applied.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5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9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D89F24-DD76-4065-A989-0339CD6DBC9B}" type="slidenum">
              <a:rPr lang="en-US"/>
              <a:pPr/>
              <a:t>3</a:t>
            </a:fld>
            <a:endParaRPr lang="en-US"/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1116013" y="3213100"/>
            <a:ext cx="7127875" cy="2663825"/>
          </a:xfrm>
          <a:prstGeom prst="rect">
            <a:avLst/>
          </a:prstGeom>
          <a:solidFill>
            <a:srgbClr val="993300">
              <a:alpha val="7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1116013" y="4797425"/>
            <a:ext cx="7127875" cy="1079500"/>
          </a:xfrm>
          <a:prstGeom prst="rect">
            <a:avLst/>
          </a:prstGeom>
          <a:solidFill>
            <a:schemeClr val="tx1">
              <a:alpha val="64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Underlayment</a:t>
            </a:r>
          </a:p>
        </p:txBody>
      </p:sp>
      <p:sp>
        <p:nvSpPr>
          <p:cNvPr id="7212" name="Rectangle 44"/>
          <p:cNvSpPr>
            <a:spLocks noChangeArrowheads="1"/>
          </p:cNvSpPr>
          <p:nvPr/>
        </p:nvSpPr>
        <p:spPr bwMode="auto">
          <a:xfrm>
            <a:off x="1116013" y="3862388"/>
            <a:ext cx="4248150" cy="1079500"/>
          </a:xfrm>
          <a:prstGeom prst="rect">
            <a:avLst/>
          </a:prstGeom>
          <a:solidFill>
            <a:schemeClr val="tx1">
              <a:alpha val="64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3" name="Rectangle 45"/>
          <p:cNvSpPr>
            <a:spLocks noChangeArrowheads="1"/>
          </p:cNvSpPr>
          <p:nvPr/>
        </p:nvSpPr>
        <p:spPr bwMode="auto">
          <a:xfrm>
            <a:off x="1116013" y="3213100"/>
            <a:ext cx="7127875" cy="790575"/>
          </a:xfrm>
          <a:prstGeom prst="rect">
            <a:avLst/>
          </a:prstGeom>
          <a:solidFill>
            <a:schemeClr val="tx1">
              <a:alpha val="64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6" name="Rectangle 48"/>
          <p:cNvSpPr>
            <a:spLocks noChangeArrowheads="1"/>
          </p:cNvSpPr>
          <p:nvPr/>
        </p:nvSpPr>
        <p:spPr bwMode="auto">
          <a:xfrm>
            <a:off x="468313" y="1754188"/>
            <a:ext cx="822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3200"/>
              <a:t>It comes in rolls three feet wide.</a:t>
            </a:r>
          </a:p>
        </p:txBody>
      </p:sp>
      <p:sp>
        <p:nvSpPr>
          <p:cNvPr id="7217" name="Rectangle 49"/>
          <p:cNvSpPr>
            <a:spLocks noChangeArrowheads="1"/>
          </p:cNvSpPr>
          <p:nvPr/>
        </p:nvSpPr>
        <p:spPr bwMode="auto">
          <a:xfrm>
            <a:off x="457200" y="2349500"/>
            <a:ext cx="822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3200"/>
              <a:t>It is installed with an overlap.</a:t>
            </a:r>
          </a:p>
        </p:txBody>
      </p:sp>
      <p:sp>
        <p:nvSpPr>
          <p:cNvPr id="7219" name="Rectangle 51"/>
          <p:cNvSpPr>
            <a:spLocks noChangeArrowheads="1"/>
          </p:cNvSpPr>
          <p:nvPr/>
        </p:nvSpPr>
        <p:spPr bwMode="auto">
          <a:xfrm>
            <a:off x="5076825" y="3860800"/>
            <a:ext cx="3167063" cy="1079500"/>
          </a:xfrm>
          <a:prstGeom prst="rect">
            <a:avLst/>
          </a:prstGeom>
          <a:solidFill>
            <a:schemeClr val="tx1">
              <a:alpha val="64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231" name="Group 63"/>
          <p:cNvGrpSpPr>
            <a:grpSpLocks/>
          </p:cNvGrpSpPr>
          <p:nvPr/>
        </p:nvGrpSpPr>
        <p:grpSpPr bwMode="auto">
          <a:xfrm>
            <a:off x="4787900" y="4221163"/>
            <a:ext cx="2808288" cy="457200"/>
            <a:chOff x="3016" y="2659"/>
            <a:chExt cx="1769" cy="288"/>
          </a:xfrm>
        </p:grpSpPr>
        <p:grpSp>
          <p:nvGrpSpPr>
            <p:cNvPr id="7223" name="Group 55"/>
            <p:cNvGrpSpPr>
              <a:grpSpLocks/>
            </p:cNvGrpSpPr>
            <p:nvPr/>
          </p:nvGrpSpPr>
          <p:grpSpPr bwMode="auto">
            <a:xfrm>
              <a:off x="3016" y="2840"/>
              <a:ext cx="544" cy="0"/>
              <a:chOff x="3016" y="3158"/>
              <a:chExt cx="544" cy="0"/>
            </a:xfrm>
          </p:grpSpPr>
          <p:sp>
            <p:nvSpPr>
              <p:cNvPr id="7221" name="Line 53"/>
              <p:cNvSpPr>
                <a:spLocks noChangeShapeType="1"/>
              </p:cNvSpPr>
              <p:nvPr/>
            </p:nvSpPr>
            <p:spPr bwMode="auto">
              <a:xfrm flipH="1">
                <a:off x="3378" y="3158"/>
                <a:ext cx="18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stealth" w="med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2" name="Line 54"/>
              <p:cNvSpPr>
                <a:spLocks noChangeShapeType="1"/>
              </p:cNvSpPr>
              <p:nvPr/>
            </p:nvSpPr>
            <p:spPr bwMode="auto">
              <a:xfrm>
                <a:off x="3016" y="3158"/>
                <a:ext cx="18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stealth" w="med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27" name="Text Box 59"/>
            <p:cNvSpPr txBox="1">
              <a:spLocks noChangeArrowheads="1"/>
            </p:cNvSpPr>
            <p:nvPr/>
          </p:nvSpPr>
          <p:spPr bwMode="auto">
            <a:xfrm>
              <a:off x="3605" y="2659"/>
              <a:ext cx="11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1"/>
                  </a:solidFill>
                </a:rPr>
                <a:t>4</a:t>
              </a:r>
              <a:r>
                <a:rPr lang="en-US">
                  <a:solidFill>
                    <a:schemeClr val="bg1"/>
                  </a:solidFill>
                  <a:cs typeface="Arial" charset="0"/>
                </a:rPr>
                <a:t>″</a:t>
              </a:r>
              <a:r>
                <a:rPr lang="en-US">
                  <a:solidFill>
                    <a:schemeClr val="bg1"/>
                  </a:solidFill>
                </a:rPr>
                <a:t> minimum</a:t>
              </a:r>
            </a:p>
          </p:txBody>
        </p:sp>
      </p:grpSp>
      <p:grpSp>
        <p:nvGrpSpPr>
          <p:cNvPr id="7230" name="Group 62"/>
          <p:cNvGrpSpPr>
            <a:grpSpLocks/>
          </p:cNvGrpSpPr>
          <p:nvPr/>
        </p:nvGrpSpPr>
        <p:grpSpPr bwMode="auto">
          <a:xfrm>
            <a:off x="2843213" y="4508500"/>
            <a:ext cx="2017712" cy="1033463"/>
            <a:chOff x="1791" y="2840"/>
            <a:chExt cx="1271" cy="651"/>
          </a:xfrm>
        </p:grpSpPr>
        <p:grpSp>
          <p:nvGrpSpPr>
            <p:cNvPr id="7229" name="Group 61"/>
            <p:cNvGrpSpPr>
              <a:grpSpLocks/>
            </p:cNvGrpSpPr>
            <p:nvPr/>
          </p:nvGrpSpPr>
          <p:grpSpPr bwMode="auto">
            <a:xfrm>
              <a:off x="1791" y="2840"/>
              <a:ext cx="0" cy="455"/>
              <a:chOff x="1791" y="2840"/>
              <a:chExt cx="0" cy="455"/>
            </a:xfrm>
          </p:grpSpPr>
          <p:sp>
            <p:nvSpPr>
              <p:cNvPr id="7225" name="Line 57"/>
              <p:cNvSpPr>
                <a:spLocks noChangeShapeType="1"/>
              </p:cNvSpPr>
              <p:nvPr/>
            </p:nvSpPr>
            <p:spPr bwMode="auto">
              <a:xfrm rot="5400000" flipH="1">
                <a:off x="1700" y="3204"/>
                <a:ext cx="18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stealth" w="med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6" name="Line 58"/>
              <p:cNvSpPr>
                <a:spLocks noChangeShapeType="1"/>
              </p:cNvSpPr>
              <p:nvPr/>
            </p:nvSpPr>
            <p:spPr bwMode="auto">
              <a:xfrm rot="5400000">
                <a:off x="1700" y="2931"/>
                <a:ext cx="182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stealth" w="med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28" name="Text Box 60"/>
            <p:cNvSpPr txBox="1">
              <a:spLocks noChangeArrowheads="1"/>
            </p:cNvSpPr>
            <p:nvPr/>
          </p:nvSpPr>
          <p:spPr bwMode="auto">
            <a:xfrm>
              <a:off x="1882" y="3203"/>
              <a:ext cx="11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1"/>
                  </a:solidFill>
                </a:rPr>
                <a:t>2</a:t>
              </a:r>
              <a:r>
                <a:rPr lang="en-US">
                  <a:solidFill>
                    <a:schemeClr val="bg1"/>
                  </a:solidFill>
                  <a:cs typeface="Arial" charset="0"/>
                </a:rPr>
                <a:t>″</a:t>
              </a:r>
              <a:r>
                <a:rPr lang="en-US">
                  <a:solidFill>
                    <a:schemeClr val="bg1"/>
                  </a:solidFill>
                </a:rPr>
                <a:t> minimum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7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7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2" grpId="0" animBg="1"/>
      <p:bldP spid="7212" grpId="0" animBg="1"/>
      <p:bldP spid="7213" grpId="0" animBg="1"/>
      <p:bldP spid="7216" grpId="0"/>
      <p:bldP spid="7217" grpId="0"/>
      <p:bldP spid="72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FE2A4-3076-4E5E-AD5F-0B73EC71A73A}" type="slidenum">
              <a:rPr lang="en-US"/>
              <a:pPr/>
              <a:t>4</a:t>
            </a:fld>
            <a:endParaRPr lang="en-US"/>
          </a:p>
        </p:txBody>
      </p:sp>
      <p:grpSp>
        <p:nvGrpSpPr>
          <p:cNvPr id="8208" name="Group 16"/>
          <p:cNvGrpSpPr>
            <a:grpSpLocks/>
          </p:cNvGrpSpPr>
          <p:nvPr/>
        </p:nvGrpSpPr>
        <p:grpSpPr bwMode="auto">
          <a:xfrm>
            <a:off x="1116013" y="3213100"/>
            <a:ext cx="7127875" cy="2663825"/>
            <a:chOff x="703" y="2024"/>
            <a:chExt cx="4490" cy="1678"/>
          </a:xfrm>
        </p:grpSpPr>
        <p:sp>
          <p:nvSpPr>
            <p:cNvPr id="8206" name="Rectangle 14"/>
            <p:cNvSpPr>
              <a:spLocks noChangeArrowheads="1"/>
            </p:cNvSpPr>
            <p:nvPr/>
          </p:nvSpPr>
          <p:spPr bwMode="auto">
            <a:xfrm>
              <a:off x="703" y="2024"/>
              <a:ext cx="4490" cy="1678"/>
            </a:xfrm>
            <a:prstGeom prst="rect">
              <a:avLst/>
            </a:prstGeom>
            <a:solidFill>
              <a:srgbClr val="993300">
                <a:alpha val="75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4" name="Rectangle 2"/>
            <p:cNvSpPr>
              <a:spLocks noChangeArrowheads="1"/>
            </p:cNvSpPr>
            <p:nvPr/>
          </p:nvSpPr>
          <p:spPr bwMode="auto">
            <a:xfrm>
              <a:off x="703" y="2024"/>
              <a:ext cx="4490" cy="1678"/>
            </a:xfrm>
            <a:prstGeom prst="rect">
              <a:avLst/>
            </a:prstGeom>
            <a:solidFill>
              <a:schemeClr val="tx1">
                <a:alpha val="64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4" name="Line 12"/>
            <p:cNvSpPr>
              <a:spLocks noChangeShapeType="1"/>
            </p:cNvSpPr>
            <p:nvPr/>
          </p:nvSpPr>
          <p:spPr bwMode="auto">
            <a:xfrm>
              <a:off x="703" y="2024"/>
              <a:ext cx="0" cy="16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05" name="Line 13"/>
            <p:cNvSpPr>
              <a:spLocks noChangeShapeType="1"/>
            </p:cNvSpPr>
            <p:nvPr/>
          </p:nvSpPr>
          <p:spPr bwMode="auto">
            <a:xfrm>
              <a:off x="703" y="3702"/>
              <a:ext cx="44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Drip Edge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6562725" cy="1316038"/>
          </a:xfrm>
        </p:spPr>
        <p:txBody>
          <a:bodyPr/>
          <a:lstStyle/>
          <a:p>
            <a:r>
              <a:rPr lang="en-US"/>
              <a:t>Metal drip edge is often installed to protect the roof perimeter.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7302BA-D943-4365-A07F-552B8DE2C6E0}" type="slidenum">
              <a:rPr lang="en-US"/>
              <a:pPr/>
              <a:t>5</a:t>
            </a:fld>
            <a:endParaRPr lang="en-US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457200" y="1752600"/>
            <a:ext cx="6562725" cy="131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en-US" sz="3200"/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3200"/>
              <a:t>This comes in lengths of ten feet.</a:t>
            </a:r>
          </a:p>
        </p:txBody>
      </p:sp>
      <p:grpSp>
        <p:nvGrpSpPr>
          <p:cNvPr id="30722" name="Group 2"/>
          <p:cNvGrpSpPr>
            <a:grpSpLocks/>
          </p:cNvGrpSpPr>
          <p:nvPr/>
        </p:nvGrpSpPr>
        <p:grpSpPr bwMode="auto">
          <a:xfrm>
            <a:off x="1116013" y="3213100"/>
            <a:ext cx="7127875" cy="2663825"/>
            <a:chOff x="703" y="2024"/>
            <a:chExt cx="4490" cy="1678"/>
          </a:xfrm>
        </p:grpSpPr>
        <p:sp>
          <p:nvSpPr>
            <p:cNvPr id="30723" name="Rectangle 3"/>
            <p:cNvSpPr>
              <a:spLocks noChangeArrowheads="1"/>
            </p:cNvSpPr>
            <p:nvPr/>
          </p:nvSpPr>
          <p:spPr bwMode="auto">
            <a:xfrm>
              <a:off x="703" y="2024"/>
              <a:ext cx="4490" cy="1678"/>
            </a:xfrm>
            <a:prstGeom prst="rect">
              <a:avLst/>
            </a:prstGeom>
            <a:solidFill>
              <a:srgbClr val="993300">
                <a:alpha val="75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4" name="Rectangle 4"/>
            <p:cNvSpPr>
              <a:spLocks noChangeArrowheads="1"/>
            </p:cNvSpPr>
            <p:nvPr/>
          </p:nvSpPr>
          <p:spPr bwMode="auto">
            <a:xfrm>
              <a:off x="703" y="2024"/>
              <a:ext cx="4490" cy="1678"/>
            </a:xfrm>
            <a:prstGeom prst="rect">
              <a:avLst/>
            </a:prstGeom>
            <a:solidFill>
              <a:schemeClr val="tx1">
                <a:alpha val="64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5" name="Line 5"/>
            <p:cNvSpPr>
              <a:spLocks noChangeShapeType="1"/>
            </p:cNvSpPr>
            <p:nvPr/>
          </p:nvSpPr>
          <p:spPr bwMode="auto">
            <a:xfrm>
              <a:off x="703" y="2024"/>
              <a:ext cx="0" cy="16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26" name="Line 6"/>
            <p:cNvSpPr>
              <a:spLocks noChangeShapeType="1"/>
            </p:cNvSpPr>
            <p:nvPr/>
          </p:nvSpPr>
          <p:spPr bwMode="auto">
            <a:xfrm>
              <a:off x="703" y="3702"/>
              <a:ext cx="44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2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Drip Edge</a:t>
            </a:r>
          </a:p>
        </p:txBody>
      </p:sp>
      <p:sp>
        <p:nvSpPr>
          <p:cNvPr id="30730" name="Freeform 10"/>
          <p:cNvSpPr>
            <a:spLocks/>
          </p:cNvSpPr>
          <p:nvPr/>
        </p:nvSpPr>
        <p:spPr bwMode="auto">
          <a:xfrm>
            <a:off x="1979613" y="1700213"/>
            <a:ext cx="1944687" cy="6905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12" y="0"/>
              </a:cxn>
              <a:cxn ang="0">
                <a:pos x="2812" y="91"/>
              </a:cxn>
              <a:cxn ang="0">
                <a:pos x="1542" y="91"/>
              </a:cxn>
              <a:cxn ang="0">
                <a:pos x="1542" y="907"/>
              </a:cxn>
              <a:cxn ang="0">
                <a:pos x="1633" y="998"/>
              </a:cxn>
            </a:cxnLst>
            <a:rect l="0" t="0" r="r" b="b"/>
            <a:pathLst>
              <a:path w="2812" h="998">
                <a:moveTo>
                  <a:pt x="0" y="0"/>
                </a:moveTo>
                <a:lnTo>
                  <a:pt x="2812" y="0"/>
                </a:lnTo>
                <a:lnTo>
                  <a:pt x="2812" y="91"/>
                </a:lnTo>
                <a:lnTo>
                  <a:pt x="1542" y="91"/>
                </a:lnTo>
                <a:lnTo>
                  <a:pt x="1542" y="907"/>
                </a:lnTo>
                <a:lnTo>
                  <a:pt x="1633" y="998"/>
                </a:lnTo>
              </a:path>
            </a:pathLst>
          </a:custGeom>
          <a:noFill/>
          <a:ln w="9525">
            <a:solidFill>
              <a:srgbClr val="C0C0C0"/>
            </a:solidFill>
            <a:round/>
            <a:headEnd/>
            <a:tailEnd/>
          </a:ln>
          <a:effectLst/>
          <a:scene3d>
            <a:camera prst="legacyPerspectiveTopRight">
              <a:rot lat="0" lon="900000" rev="0"/>
            </a:camera>
            <a:lightRig rig="legacyFlat3" dir="b"/>
          </a:scene3d>
          <a:sp3d extrusionH="1218930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>
            <a:flatTx/>
          </a:bodyPr>
          <a:lstStyle/>
          <a:p>
            <a:endParaRPr lang="en-US"/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1116013" y="5805488"/>
            <a:ext cx="3671887" cy="714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 rot="-5400000">
            <a:off x="-143668" y="4472781"/>
            <a:ext cx="2590800" cy="714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4787900" y="5807075"/>
            <a:ext cx="3455988" cy="698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 rot="-5400000">
            <a:off x="6912769" y="4472781"/>
            <a:ext cx="2590800" cy="714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9" grpId="0"/>
      <p:bldP spid="30730" grpId="0" animBg="1"/>
      <p:bldP spid="30731" grpId="0" animBg="1"/>
      <p:bldP spid="30732" grpId="0" animBg="1"/>
      <p:bldP spid="30733" grpId="0" animBg="1"/>
      <p:bldP spid="307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6E42D8-3F99-4DFF-BB12-556B5F9A69C7}" type="slidenum">
              <a:rPr lang="en-US"/>
              <a:pPr/>
              <a:t>6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Shingles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739775"/>
          </a:xfrm>
        </p:spPr>
        <p:txBody>
          <a:bodyPr/>
          <a:lstStyle/>
          <a:p>
            <a:r>
              <a:rPr lang="en-US"/>
              <a:t>3-tab shingles are typically 1</a:t>
            </a:r>
            <a:r>
              <a:rPr lang="en-US">
                <a:cs typeface="Arial" charset="0"/>
              </a:rPr>
              <a:t>′</a:t>
            </a:r>
            <a:r>
              <a:rPr lang="en-US"/>
              <a:t> x 3</a:t>
            </a:r>
            <a:r>
              <a:rPr lang="en-US">
                <a:cs typeface="Arial" charset="0"/>
              </a:rPr>
              <a:t>′</a:t>
            </a:r>
            <a:r>
              <a:rPr lang="en-US"/>
              <a:t>.</a:t>
            </a:r>
          </a:p>
        </p:txBody>
      </p:sp>
      <p:grpSp>
        <p:nvGrpSpPr>
          <p:cNvPr id="14396" name="Group 60"/>
          <p:cNvGrpSpPr>
            <a:grpSpLocks/>
          </p:cNvGrpSpPr>
          <p:nvPr/>
        </p:nvGrpSpPr>
        <p:grpSpPr bwMode="auto">
          <a:xfrm>
            <a:off x="1377950" y="3141663"/>
            <a:ext cx="457200" cy="2087562"/>
            <a:chOff x="868" y="1979"/>
            <a:chExt cx="288" cy="1315"/>
          </a:xfrm>
        </p:grpSpPr>
        <p:sp>
          <p:nvSpPr>
            <p:cNvPr id="14371" name="Line 35"/>
            <p:cNvSpPr>
              <a:spLocks noChangeShapeType="1"/>
            </p:cNvSpPr>
            <p:nvPr/>
          </p:nvSpPr>
          <p:spPr bwMode="auto">
            <a:xfrm flipH="1">
              <a:off x="1111" y="1979"/>
              <a:ext cx="0" cy="13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stealth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73" name="Text Box 37"/>
            <p:cNvSpPr txBox="1">
              <a:spLocks noChangeArrowheads="1"/>
            </p:cNvSpPr>
            <p:nvPr/>
          </p:nvSpPr>
          <p:spPr bwMode="auto">
            <a:xfrm rot="-5400000">
              <a:off x="853" y="2447"/>
              <a:ext cx="3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12</a:t>
              </a:r>
              <a:r>
                <a:rPr lang="en-US">
                  <a:cs typeface="Arial" charset="0"/>
                </a:rPr>
                <a:t>″</a:t>
              </a:r>
            </a:p>
          </p:txBody>
        </p:sp>
      </p:grpSp>
      <p:grpSp>
        <p:nvGrpSpPr>
          <p:cNvPr id="14395" name="Group 59"/>
          <p:cNvGrpSpPr>
            <a:grpSpLocks/>
          </p:cNvGrpSpPr>
          <p:nvPr/>
        </p:nvGrpSpPr>
        <p:grpSpPr bwMode="auto">
          <a:xfrm>
            <a:off x="2051050" y="2565400"/>
            <a:ext cx="6192838" cy="457200"/>
            <a:chOff x="1292" y="1616"/>
            <a:chExt cx="3901" cy="288"/>
          </a:xfrm>
        </p:grpSpPr>
        <p:sp>
          <p:nvSpPr>
            <p:cNvPr id="14372" name="Line 36"/>
            <p:cNvSpPr>
              <a:spLocks noChangeShapeType="1"/>
            </p:cNvSpPr>
            <p:nvPr/>
          </p:nvSpPr>
          <p:spPr bwMode="auto">
            <a:xfrm rot="5400000" flipH="1">
              <a:off x="3243" y="-109"/>
              <a:ext cx="0" cy="39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stealth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74" name="Text Box 38"/>
            <p:cNvSpPr txBox="1">
              <a:spLocks noChangeArrowheads="1"/>
            </p:cNvSpPr>
            <p:nvPr/>
          </p:nvSpPr>
          <p:spPr bwMode="auto">
            <a:xfrm>
              <a:off x="2970" y="1616"/>
              <a:ext cx="59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36</a:t>
              </a:r>
              <a:r>
                <a:rPr lang="en-US">
                  <a:cs typeface="Arial" charset="0"/>
                </a:rPr>
                <a:t>″</a:t>
              </a:r>
            </a:p>
          </p:txBody>
        </p:sp>
      </p:grpSp>
      <p:grpSp>
        <p:nvGrpSpPr>
          <p:cNvPr id="14400" name="Group 64"/>
          <p:cNvGrpSpPr>
            <a:grpSpLocks/>
          </p:cNvGrpSpPr>
          <p:nvPr/>
        </p:nvGrpSpPr>
        <p:grpSpPr bwMode="auto">
          <a:xfrm>
            <a:off x="2051050" y="3141663"/>
            <a:ext cx="6192838" cy="2087562"/>
            <a:chOff x="1292" y="1979"/>
            <a:chExt cx="3901" cy="1315"/>
          </a:xfrm>
        </p:grpSpPr>
        <p:sp>
          <p:nvSpPr>
            <p:cNvPr id="14341" name="Freeform 5"/>
            <p:cNvSpPr>
              <a:spLocks/>
            </p:cNvSpPr>
            <p:nvPr/>
          </p:nvSpPr>
          <p:spPr bwMode="auto">
            <a:xfrm>
              <a:off x="1292" y="1979"/>
              <a:ext cx="3901" cy="1310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1326" y="2706"/>
              <a:ext cx="1235" cy="588"/>
            </a:xfrm>
            <a:prstGeom prst="rect">
              <a:avLst/>
            </a:prstGeom>
            <a:solidFill>
              <a:srgbClr val="96969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3924" y="2718"/>
              <a:ext cx="1235" cy="576"/>
            </a:xfrm>
            <a:prstGeom prst="rect">
              <a:avLst/>
            </a:prstGeom>
            <a:solidFill>
              <a:srgbClr val="96969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7" name="Rectangle 41"/>
            <p:cNvSpPr>
              <a:spLocks noChangeArrowheads="1"/>
            </p:cNvSpPr>
            <p:nvPr/>
          </p:nvSpPr>
          <p:spPr bwMode="auto">
            <a:xfrm>
              <a:off x="2626" y="2724"/>
              <a:ext cx="1235" cy="570"/>
            </a:xfrm>
            <a:prstGeom prst="rect">
              <a:avLst/>
            </a:prstGeom>
            <a:solidFill>
              <a:srgbClr val="96969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5" name="Rectangle 9" descr="20%"/>
            <p:cNvSpPr>
              <a:spLocks noChangeArrowheads="1"/>
            </p:cNvSpPr>
            <p:nvPr/>
          </p:nvSpPr>
          <p:spPr bwMode="auto">
            <a:xfrm>
              <a:off x="1292" y="1979"/>
              <a:ext cx="3901" cy="767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6" name="Line 10" descr="5%"/>
            <p:cNvSpPr>
              <a:spLocks noChangeShapeType="1"/>
            </p:cNvSpPr>
            <p:nvPr/>
          </p:nvSpPr>
          <p:spPr bwMode="auto">
            <a:xfrm>
              <a:off x="1326" y="2597"/>
              <a:ext cx="3867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83" name="Group 47"/>
          <p:cNvGrpSpPr>
            <a:grpSpLocks/>
          </p:cNvGrpSpPr>
          <p:nvPr/>
        </p:nvGrpSpPr>
        <p:grpSpPr bwMode="auto">
          <a:xfrm>
            <a:off x="3879850" y="5278438"/>
            <a:ext cx="2492375" cy="742950"/>
            <a:chOff x="2444" y="3325"/>
            <a:chExt cx="1570" cy="468"/>
          </a:xfrm>
        </p:grpSpPr>
        <p:sp>
          <p:nvSpPr>
            <p:cNvPr id="14380" name="Text Box 44"/>
            <p:cNvSpPr txBox="1">
              <a:spLocks noChangeArrowheads="1"/>
            </p:cNvSpPr>
            <p:nvPr/>
          </p:nvSpPr>
          <p:spPr bwMode="auto">
            <a:xfrm>
              <a:off x="2562" y="3505"/>
              <a:ext cx="13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Cutout slots</a:t>
              </a:r>
            </a:p>
          </p:txBody>
        </p:sp>
        <p:sp>
          <p:nvSpPr>
            <p:cNvPr id="14381" name="Freeform 45"/>
            <p:cNvSpPr>
              <a:spLocks/>
            </p:cNvSpPr>
            <p:nvPr/>
          </p:nvSpPr>
          <p:spPr bwMode="auto">
            <a:xfrm>
              <a:off x="2444" y="3325"/>
              <a:ext cx="237" cy="332"/>
            </a:xfrm>
            <a:custGeom>
              <a:avLst/>
              <a:gdLst/>
              <a:ahLst/>
              <a:cxnLst>
                <a:cxn ang="0">
                  <a:pos x="237" y="317"/>
                </a:cxn>
                <a:cxn ang="0">
                  <a:pos x="191" y="317"/>
                </a:cxn>
                <a:cxn ang="0">
                  <a:pos x="10" y="226"/>
                </a:cxn>
                <a:cxn ang="0">
                  <a:pos x="134" y="127"/>
                </a:cxn>
                <a:cxn ang="0">
                  <a:pos x="146" y="0"/>
                </a:cxn>
              </a:cxnLst>
              <a:rect l="0" t="0" r="r" b="b"/>
              <a:pathLst>
                <a:path w="237" h="332">
                  <a:moveTo>
                    <a:pt x="237" y="317"/>
                  </a:moveTo>
                  <a:cubicBezTo>
                    <a:pt x="233" y="324"/>
                    <a:pt x="229" y="332"/>
                    <a:pt x="191" y="317"/>
                  </a:cubicBezTo>
                  <a:cubicBezTo>
                    <a:pt x="153" y="302"/>
                    <a:pt x="20" y="258"/>
                    <a:pt x="10" y="226"/>
                  </a:cubicBezTo>
                  <a:cubicBezTo>
                    <a:pt x="0" y="194"/>
                    <a:pt x="111" y="164"/>
                    <a:pt x="134" y="127"/>
                  </a:cubicBezTo>
                  <a:cubicBezTo>
                    <a:pt x="157" y="90"/>
                    <a:pt x="144" y="26"/>
                    <a:pt x="146" y="0"/>
                  </a:cubicBez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82" name="Freeform 46"/>
            <p:cNvSpPr>
              <a:spLocks/>
            </p:cNvSpPr>
            <p:nvPr/>
          </p:nvSpPr>
          <p:spPr bwMode="auto">
            <a:xfrm flipH="1">
              <a:off x="3777" y="3339"/>
              <a:ext cx="237" cy="332"/>
            </a:xfrm>
            <a:custGeom>
              <a:avLst/>
              <a:gdLst/>
              <a:ahLst/>
              <a:cxnLst>
                <a:cxn ang="0">
                  <a:pos x="237" y="317"/>
                </a:cxn>
                <a:cxn ang="0">
                  <a:pos x="191" y="317"/>
                </a:cxn>
                <a:cxn ang="0">
                  <a:pos x="10" y="226"/>
                </a:cxn>
                <a:cxn ang="0">
                  <a:pos x="134" y="127"/>
                </a:cxn>
                <a:cxn ang="0">
                  <a:pos x="146" y="0"/>
                </a:cxn>
              </a:cxnLst>
              <a:rect l="0" t="0" r="r" b="b"/>
              <a:pathLst>
                <a:path w="237" h="332">
                  <a:moveTo>
                    <a:pt x="237" y="317"/>
                  </a:moveTo>
                  <a:cubicBezTo>
                    <a:pt x="233" y="324"/>
                    <a:pt x="229" y="332"/>
                    <a:pt x="191" y="317"/>
                  </a:cubicBezTo>
                  <a:cubicBezTo>
                    <a:pt x="153" y="302"/>
                    <a:pt x="20" y="258"/>
                    <a:pt x="10" y="226"/>
                  </a:cubicBezTo>
                  <a:cubicBezTo>
                    <a:pt x="0" y="194"/>
                    <a:pt x="111" y="164"/>
                    <a:pt x="134" y="127"/>
                  </a:cubicBezTo>
                  <a:cubicBezTo>
                    <a:pt x="157" y="90"/>
                    <a:pt x="144" y="26"/>
                    <a:pt x="146" y="0"/>
                  </a:cubicBez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84" name="Group 48"/>
          <p:cNvGrpSpPr>
            <a:grpSpLocks/>
          </p:cNvGrpSpPr>
          <p:nvPr/>
        </p:nvGrpSpPr>
        <p:grpSpPr bwMode="auto">
          <a:xfrm flipV="1">
            <a:off x="3348038" y="3357563"/>
            <a:ext cx="3600450" cy="742950"/>
            <a:chOff x="2444" y="3325"/>
            <a:chExt cx="1570" cy="468"/>
          </a:xfrm>
        </p:grpSpPr>
        <p:sp>
          <p:nvSpPr>
            <p:cNvPr id="14385" name="Text Box 49"/>
            <p:cNvSpPr txBox="1">
              <a:spLocks noChangeArrowheads="1"/>
            </p:cNvSpPr>
            <p:nvPr/>
          </p:nvSpPr>
          <p:spPr bwMode="auto">
            <a:xfrm flipV="1">
              <a:off x="2562" y="3505"/>
              <a:ext cx="13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Self-Sealing Strip</a:t>
              </a:r>
            </a:p>
          </p:txBody>
        </p:sp>
        <p:sp>
          <p:nvSpPr>
            <p:cNvPr id="14386" name="Freeform 50"/>
            <p:cNvSpPr>
              <a:spLocks/>
            </p:cNvSpPr>
            <p:nvPr/>
          </p:nvSpPr>
          <p:spPr bwMode="auto">
            <a:xfrm>
              <a:off x="2444" y="3325"/>
              <a:ext cx="237" cy="332"/>
            </a:xfrm>
            <a:custGeom>
              <a:avLst/>
              <a:gdLst/>
              <a:ahLst/>
              <a:cxnLst>
                <a:cxn ang="0">
                  <a:pos x="237" y="317"/>
                </a:cxn>
                <a:cxn ang="0">
                  <a:pos x="191" y="317"/>
                </a:cxn>
                <a:cxn ang="0">
                  <a:pos x="10" y="226"/>
                </a:cxn>
                <a:cxn ang="0">
                  <a:pos x="134" y="127"/>
                </a:cxn>
                <a:cxn ang="0">
                  <a:pos x="146" y="0"/>
                </a:cxn>
              </a:cxnLst>
              <a:rect l="0" t="0" r="r" b="b"/>
              <a:pathLst>
                <a:path w="237" h="332">
                  <a:moveTo>
                    <a:pt x="237" y="317"/>
                  </a:moveTo>
                  <a:cubicBezTo>
                    <a:pt x="233" y="324"/>
                    <a:pt x="229" y="332"/>
                    <a:pt x="191" y="317"/>
                  </a:cubicBezTo>
                  <a:cubicBezTo>
                    <a:pt x="153" y="302"/>
                    <a:pt x="20" y="258"/>
                    <a:pt x="10" y="226"/>
                  </a:cubicBezTo>
                  <a:cubicBezTo>
                    <a:pt x="0" y="194"/>
                    <a:pt x="111" y="164"/>
                    <a:pt x="134" y="127"/>
                  </a:cubicBezTo>
                  <a:cubicBezTo>
                    <a:pt x="157" y="90"/>
                    <a:pt x="144" y="26"/>
                    <a:pt x="146" y="0"/>
                  </a:cubicBez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87" name="Freeform 51"/>
            <p:cNvSpPr>
              <a:spLocks/>
            </p:cNvSpPr>
            <p:nvPr/>
          </p:nvSpPr>
          <p:spPr bwMode="auto">
            <a:xfrm flipH="1">
              <a:off x="3777" y="3339"/>
              <a:ext cx="237" cy="332"/>
            </a:xfrm>
            <a:custGeom>
              <a:avLst/>
              <a:gdLst/>
              <a:ahLst/>
              <a:cxnLst>
                <a:cxn ang="0">
                  <a:pos x="237" y="317"/>
                </a:cxn>
                <a:cxn ang="0">
                  <a:pos x="191" y="317"/>
                </a:cxn>
                <a:cxn ang="0">
                  <a:pos x="10" y="226"/>
                </a:cxn>
                <a:cxn ang="0">
                  <a:pos x="134" y="127"/>
                </a:cxn>
                <a:cxn ang="0">
                  <a:pos x="146" y="0"/>
                </a:cxn>
              </a:cxnLst>
              <a:rect l="0" t="0" r="r" b="b"/>
              <a:pathLst>
                <a:path w="237" h="332">
                  <a:moveTo>
                    <a:pt x="237" y="317"/>
                  </a:moveTo>
                  <a:cubicBezTo>
                    <a:pt x="233" y="324"/>
                    <a:pt x="229" y="332"/>
                    <a:pt x="191" y="317"/>
                  </a:cubicBezTo>
                  <a:cubicBezTo>
                    <a:pt x="153" y="302"/>
                    <a:pt x="20" y="258"/>
                    <a:pt x="10" y="226"/>
                  </a:cubicBezTo>
                  <a:cubicBezTo>
                    <a:pt x="0" y="194"/>
                    <a:pt x="111" y="164"/>
                    <a:pt x="134" y="127"/>
                  </a:cubicBezTo>
                  <a:cubicBezTo>
                    <a:pt x="157" y="90"/>
                    <a:pt x="144" y="26"/>
                    <a:pt x="146" y="0"/>
                  </a:cubicBez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88" name="Oval 52"/>
          <p:cNvSpPr>
            <a:spLocks noChangeArrowheads="1"/>
          </p:cNvSpPr>
          <p:nvPr/>
        </p:nvSpPr>
        <p:spPr bwMode="auto">
          <a:xfrm>
            <a:off x="2124075" y="4165600"/>
            <a:ext cx="107950" cy="111125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67175" y="4165600"/>
            <a:ext cx="107950" cy="111125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Oval 54"/>
          <p:cNvSpPr>
            <a:spLocks noChangeArrowheads="1"/>
          </p:cNvSpPr>
          <p:nvPr/>
        </p:nvSpPr>
        <p:spPr bwMode="auto">
          <a:xfrm>
            <a:off x="6156325" y="4165600"/>
            <a:ext cx="107950" cy="111125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8064500" y="4165600"/>
            <a:ext cx="107950" cy="111125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Text Box 56"/>
          <p:cNvSpPr txBox="1">
            <a:spLocks noChangeArrowheads="1"/>
          </p:cNvSpPr>
          <p:nvPr/>
        </p:nvSpPr>
        <p:spPr bwMode="auto">
          <a:xfrm>
            <a:off x="395288" y="5300663"/>
            <a:ext cx="30956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Typical Nail Locations</a:t>
            </a:r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468313" y="1196975"/>
            <a:ext cx="489585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3200"/>
              <a:t>Attributes of a shingle: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4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4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4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4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4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  <p:bldP spid="14388" grpId="0" animBg="1"/>
      <p:bldP spid="14389" grpId="0" animBg="1"/>
      <p:bldP spid="14390" grpId="0" animBg="1"/>
      <p:bldP spid="14391" grpId="0" animBg="1"/>
      <p:bldP spid="14392" grpId="0"/>
      <p:bldP spid="1439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7877E-C180-47C9-BA49-B6290FDF25A2}" type="slidenum">
              <a:rPr lang="en-US"/>
              <a:pPr/>
              <a:t>7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Starters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1066800"/>
          </a:xfrm>
          <a:noFill/>
        </p:spPr>
        <p:txBody>
          <a:bodyPr>
            <a:spAutoFit/>
          </a:bodyPr>
          <a:lstStyle/>
          <a:p>
            <a:r>
              <a:rPr lang="en-US"/>
              <a:t>Starter course must be installed to seal the tabs along the perimeter of the roof.</a:t>
            </a:r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2051050" y="3141663"/>
            <a:ext cx="6192838" cy="2068512"/>
          </a:xfrm>
          <a:custGeom>
            <a:avLst/>
            <a:gdLst/>
            <a:ahLst/>
            <a:cxnLst>
              <a:cxn ang="0">
                <a:pos x="1713" y="576"/>
              </a:cxn>
              <a:cxn ang="0">
                <a:pos x="1166" y="576"/>
              </a:cxn>
              <a:cxn ang="0">
                <a:pos x="1166" y="339"/>
              </a:cxn>
              <a:cxn ang="0">
                <a:pos x="1138" y="339"/>
              </a:cxn>
              <a:cxn ang="0">
                <a:pos x="1138" y="579"/>
              </a:cxn>
              <a:cxn ang="0">
                <a:pos x="591" y="579"/>
              </a:cxn>
              <a:cxn ang="0">
                <a:pos x="591" y="339"/>
              </a:cxn>
              <a:cxn ang="0">
                <a:pos x="562" y="339"/>
              </a:cxn>
              <a:cxn ang="0">
                <a:pos x="562" y="576"/>
              </a:cxn>
              <a:cxn ang="0">
                <a:pos x="15" y="576"/>
              </a:cxn>
              <a:cxn ang="0">
                <a:pos x="15" y="339"/>
              </a:cxn>
              <a:cxn ang="0">
                <a:pos x="0" y="339"/>
              </a:cxn>
              <a:cxn ang="0">
                <a:pos x="0" y="0"/>
              </a:cxn>
              <a:cxn ang="0">
                <a:pos x="1728" y="0"/>
              </a:cxn>
              <a:cxn ang="0">
                <a:pos x="1728" y="339"/>
              </a:cxn>
              <a:cxn ang="0">
                <a:pos x="1713" y="339"/>
              </a:cxn>
              <a:cxn ang="0">
                <a:pos x="1713" y="576"/>
              </a:cxn>
            </a:cxnLst>
            <a:rect l="0" t="0" r="r" b="b"/>
            <a:pathLst>
              <a:path w="1728" h="579">
                <a:moveTo>
                  <a:pt x="1713" y="576"/>
                </a:moveTo>
                <a:lnTo>
                  <a:pt x="1166" y="576"/>
                </a:lnTo>
                <a:lnTo>
                  <a:pt x="1166" y="339"/>
                </a:lnTo>
                <a:lnTo>
                  <a:pt x="1138" y="339"/>
                </a:lnTo>
                <a:lnTo>
                  <a:pt x="1138" y="579"/>
                </a:lnTo>
                <a:lnTo>
                  <a:pt x="591" y="579"/>
                </a:lnTo>
                <a:lnTo>
                  <a:pt x="591" y="339"/>
                </a:lnTo>
                <a:lnTo>
                  <a:pt x="562" y="339"/>
                </a:lnTo>
                <a:lnTo>
                  <a:pt x="562" y="576"/>
                </a:lnTo>
                <a:lnTo>
                  <a:pt x="15" y="576"/>
                </a:lnTo>
                <a:lnTo>
                  <a:pt x="15" y="339"/>
                </a:lnTo>
                <a:lnTo>
                  <a:pt x="0" y="339"/>
                </a:lnTo>
                <a:lnTo>
                  <a:pt x="0" y="0"/>
                </a:lnTo>
                <a:lnTo>
                  <a:pt x="1728" y="0"/>
                </a:lnTo>
                <a:lnTo>
                  <a:pt x="1728" y="339"/>
                </a:lnTo>
                <a:lnTo>
                  <a:pt x="1713" y="339"/>
                </a:lnTo>
                <a:lnTo>
                  <a:pt x="1713" y="576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2105025" y="4365625"/>
            <a:ext cx="1960563" cy="8636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6229350" y="4365625"/>
            <a:ext cx="1960563" cy="8636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Rectangle 15" descr="20%"/>
          <p:cNvSpPr>
            <a:spLocks noChangeArrowheads="1"/>
          </p:cNvSpPr>
          <p:nvPr/>
        </p:nvSpPr>
        <p:spPr bwMode="auto">
          <a:xfrm>
            <a:off x="2051050" y="3148013"/>
            <a:ext cx="6192838" cy="1217612"/>
          </a:xfrm>
          <a:prstGeom prst="rect">
            <a:avLst/>
          </a:prstGeom>
          <a:pattFill prst="pct20">
            <a:fgClr>
              <a:schemeClr val="tx1"/>
            </a:fgClr>
            <a:bgClr>
              <a:srgbClr val="CCCC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8" name="Line 16" descr="5%"/>
          <p:cNvSpPr>
            <a:spLocks noChangeShapeType="1"/>
          </p:cNvSpPr>
          <p:nvPr/>
        </p:nvSpPr>
        <p:spPr bwMode="auto">
          <a:xfrm>
            <a:off x="2105025" y="4122738"/>
            <a:ext cx="6138863" cy="0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4168775" y="4367213"/>
            <a:ext cx="1960563" cy="862012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0" name="AutoShape 18"/>
          <p:cNvSpPr>
            <a:spLocks noChangeArrowheads="1"/>
          </p:cNvSpPr>
          <p:nvPr/>
        </p:nvSpPr>
        <p:spPr bwMode="auto">
          <a:xfrm>
            <a:off x="1404938" y="3978275"/>
            <a:ext cx="503237" cy="287338"/>
          </a:xfrm>
          <a:prstGeom prst="rightArrow">
            <a:avLst>
              <a:gd name="adj1" fmla="val 35019"/>
              <a:gd name="adj2" fmla="val 7679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38" name="AutoShape 26"/>
          <p:cNvSpPr>
            <a:spLocks noChangeArrowheads="1"/>
          </p:cNvSpPr>
          <p:nvPr/>
        </p:nvSpPr>
        <p:spPr bwMode="auto">
          <a:xfrm rot="-5400000">
            <a:off x="2808288" y="5337175"/>
            <a:ext cx="503238" cy="287337"/>
          </a:xfrm>
          <a:prstGeom prst="rightArrow">
            <a:avLst>
              <a:gd name="adj1" fmla="val 35019"/>
              <a:gd name="adj2" fmla="val 7679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41" name="AutoShape 29"/>
          <p:cNvSpPr>
            <a:spLocks noChangeArrowheads="1"/>
          </p:cNvSpPr>
          <p:nvPr/>
        </p:nvSpPr>
        <p:spPr bwMode="auto">
          <a:xfrm rot="-5400000">
            <a:off x="6996113" y="5337175"/>
            <a:ext cx="503238" cy="287337"/>
          </a:xfrm>
          <a:prstGeom prst="rightArrow">
            <a:avLst>
              <a:gd name="adj1" fmla="val 35019"/>
              <a:gd name="adj2" fmla="val 7679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42" name="AutoShape 30"/>
          <p:cNvSpPr>
            <a:spLocks noChangeArrowheads="1"/>
          </p:cNvSpPr>
          <p:nvPr/>
        </p:nvSpPr>
        <p:spPr bwMode="auto">
          <a:xfrm rot="-5400000">
            <a:off x="4824413" y="5337175"/>
            <a:ext cx="503238" cy="287337"/>
          </a:xfrm>
          <a:prstGeom prst="rightArrow">
            <a:avLst>
              <a:gd name="adj1" fmla="val 35019"/>
              <a:gd name="adj2" fmla="val 7679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13330" grpId="0" animBg="1"/>
      <p:bldP spid="13338" grpId="0" animBg="1"/>
      <p:bldP spid="13341" grpId="0" animBg="1"/>
      <p:bldP spid="133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2F6E5-45B2-4597-91DE-CFEED0237CBC}" type="slidenum">
              <a:rPr lang="en-US"/>
              <a:pPr/>
              <a:t>8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Starters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Starter course is a full shingle with the tabs cut off.</a:t>
            </a:r>
          </a:p>
        </p:txBody>
      </p:sp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2051050" y="3141663"/>
            <a:ext cx="6192838" cy="2079625"/>
            <a:chOff x="1292" y="1979"/>
            <a:chExt cx="3901" cy="1310"/>
          </a:xfrm>
        </p:grpSpPr>
        <p:sp>
          <p:nvSpPr>
            <p:cNvPr id="17413" name="Freeform 5"/>
            <p:cNvSpPr>
              <a:spLocks/>
            </p:cNvSpPr>
            <p:nvPr/>
          </p:nvSpPr>
          <p:spPr bwMode="auto">
            <a:xfrm>
              <a:off x="1292" y="1979"/>
              <a:ext cx="3901" cy="1310"/>
            </a:xfrm>
            <a:custGeom>
              <a:avLst/>
              <a:gdLst/>
              <a:ahLst/>
              <a:cxnLst>
                <a:cxn ang="0">
                  <a:pos x="1713" y="576"/>
                </a:cxn>
                <a:cxn ang="0">
                  <a:pos x="1166" y="576"/>
                </a:cxn>
                <a:cxn ang="0">
                  <a:pos x="1166" y="339"/>
                </a:cxn>
                <a:cxn ang="0">
                  <a:pos x="1138" y="339"/>
                </a:cxn>
                <a:cxn ang="0">
                  <a:pos x="1138" y="579"/>
                </a:cxn>
                <a:cxn ang="0">
                  <a:pos x="591" y="579"/>
                </a:cxn>
                <a:cxn ang="0">
                  <a:pos x="591" y="339"/>
                </a:cxn>
                <a:cxn ang="0">
                  <a:pos x="562" y="339"/>
                </a:cxn>
                <a:cxn ang="0">
                  <a:pos x="562" y="576"/>
                </a:cxn>
                <a:cxn ang="0">
                  <a:pos x="15" y="576"/>
                </a:cxn>
                <a:cxn ang="0">
                  <a:pos x="15" y="339"/>
                </a:cxn>
                <a:cxn ang="0">
                  <a:pos x="0" y="339"/>
                </a:cxn>
                <a:cxn ang="0">
                  <a:pos x="0" y="0"/>
                </a:cxn>
                <a:cxn ang="0">
                  <a:pos x="1728" y="0"/>
                </a:cxn>
                <a:cxn ang="0">
                  <a:pos x="1728" y="339"/>
                </a:cxn>
                <a:cxn ang="0">
                  <a:pos x="1713" y="339"/>
                </a:cxn>
                <a:cxn ang="0">
                  <a:pos x="1713" y="576"/>
                </a:cxn>
              </a:cxnLst>
              <a:rect l="0" t="0" r="r" b="b"/>
              <a:pathLst>
                <a:path w="1728" h="579">
                  <a:moveTo>
                    <a:pt x="1713" y="576"/>
                  </a:moveTo>
                  <a:lnTo>
                    <a:pt x="1166" y="576"/>
                  </a:lnTo>
                  <a:lnTo>
                    <a:pt x="1166" y="339"/>
                  </a:lnTo>
                  <a:lnTo>
                    <a:pt x="1138" y="339"/>
                  </a:lnTo>
                  <a:lnTo>
                    <a:pt x="1138" y="579"/>
                  </a:lnTo>
                  <a:lnTo>
                    <a:pt x="591" y="579"/>
                  </a:lnTo>
                  <a:lnTo>
                    <a:pt x="591" y="339"/>
                  </a:lnTo>
                  <a:lnTo>
                    <a:pt x="562" y="339"/>
                  </a:lnTo>
                  <a:lnTo>
                    <a:pt x="562" y="576"/>
                  </a:lnTo>
                  <a:lnTo>
                    <a:pt x="15" y="576"/>
                  </a:lnTo>
                  <a:lnTo>
                    <a:pt x="15" y="339"/>
                  </a:lnTo>
                  <a:lnTo>
                    <a:pt x="0" y="339"/>
                  </a:lnTo>
                  <a:lnTo>
                    <a:pt x="0" y="0"/>
                  </a:lnTo>
                  <a:lnTo>
                    <a:pt x="1728" y="0"/>
                  </a:lnTo>
                  <a:lnTo>
                    <a:pt x="1728" y="339"/>
                  </a:lnTo>
                  <a:lnTo>
                    <a:pt x="1713" y="339"/>
                  </a:lnTo>
                  <a:lnTo>
                    <a:pt x="1713" y="5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4" name="Rectangle 6"/>
            <p:cNvSpPr>
              <a:spLocks noChangeArrowheads="1"/>
            </p:cNvSpPr>
            <p:nvPr/>
          </p:nvSpPr>
          <p:spPr bwMode="auto">
            <a:xfrm>
              <a:off x="1326" y="2746"/>
              <a:ext cx="1235" cy="536"/>
            </a:xfrm>
            <a:prstGeom prst="rect">
              <a:avLst/>
            </a:prstGeom>
            <a:solidFill>
              <a:srgbClr val="96969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5" name="Rectangle 7"/>
            <p:cNvSpPr>
              <a:spLocks noChangeArrowheads="1"/>
            </p:cNvSpPr>
            <p:nvPr/>
          </p:nvSpPr>
          <p:spPr bwMode="auto">
            <a:xfrm>
              <a:off x="3924" y="2746"/>
              <a:ext cx="1235" cy="536"/>
            </a:xfrm>
            <a:prstGeom prst="rect">
              <a:avLst/>
            </a:prstGeom>
            <a:solidFill>
              <a:srgbClr val="96969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6" name="Rectangle 8" descr="20%"/>
            <p:cNvSpPr>
              <a:spLocks noChangeArrowheads="1"/>
            </p:cNvSpPr>
            <p:nvPr/>
          </p:nvSpPr>
          <p:spPr bwMode="auto">
            <a:xfrm>
              <a:off x="1292" y="1979"/>
              <a:ext cx="3901" cy="767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rgbClr val="CCCC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Line 9" descr="5%"/>
            <p:cNvSpPr>
              <a:spLocks noChangeShapeType="1"/>
            </p:cNvSpPr>
            <p:nvPr/>
          </p:nvSpPr>
          <p:spPr bwMode="auto">
            <a:xfrm>
              <a:off x="1326" y="2597"/>
              <a:ext cx="3867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2626" y="2745"/>
              <a:ext cx="1235" cy="543"/>
            </a:xfrm>
            <a:prstGeom prst="rect">
              <a:avLst/>
            </a:prstGeom>
            <a:solidFill>
              <a:srgbClr val="96969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2051050" y="4346575"/>
            <a:ext cx="2016125" cy="0"/>
          </a:xfrm>
          <a:prstGeom prst="line">
            <a:avLst/>
          </a:prstGeom>
          <a:noFill/>
          <a:ln w="222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4114800" y="4346575"/>
            <a:ext cx="2016125" cy="0"/>
          </a:xfrm>
          <a:prstGeom prst="line">
            <a:avLst/>
          </a:prstGeom>
          <a:noFill/>
          <a:ln w="222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>
            <a:off x="6202363" y="4346575"/>
            <a:ext cx="2016125" cy="0"/>
          </a:xfrm>
          <a:prstGeom prst="line">
            <a:avLst/>
          </a:prstGeom>
          <a:noFill/>
          <a:ln w="222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8B155-5006-40E3-A782-FFFCECA2B1F6}" type="slidenum">
              <a:rPr lang="en-US"/>
              <a:pPr/>
              <a:t>9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Starters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Starter course is a full shingle with the tabs cut off.</a:t>
            </a:r>
          </a:p>
        </p:txBody>
      </p:sp>
      <p:sp>
        <p:nvSpPr>
          <p:cNvPr id="31749" name="Freeform 5"/>
          <p:cNvSpPr>
            <a:spLocks/>
          </p:cNvSpPr>
          <p:nvPr/>
        </p:nvSpPr>
        <p:spPr bwMode="auto">
          <a:xfrm>
            <a:off x="2051050" y="3141663"/>
            <a:ext cx="6192838" cy="1217612"/>
          </a:xfrm>
          <a:custGeom>
            <a:avLst/>
            <a:gdLst/>
            <a:ahLst/>
            <a:cxnLst>
              <a:cxn ang="0">
                <a:pos x="3778" y="760"/>
              </a:cxn>
              <a:cxn ang="0">
                <a:pos x="2743" y="760"/>
              </a:cxn>
              <a:cxn ang="0">
                <a:pos x="2632" y="767"/>
              </a:cxn>
              <a:cxn ang="0">
                <a:pos x="2569" y="767"/>
              </a:cxn>
              <a:cxn ang="0">
                <a:pos x="2479" y="760"/>
              </a:cxn>
              <a:cxn ang="0">
                <a:pos x="1381" y="760"/>
              </a:cxn>
              <a:cxn ang="0">
                <a:pos x="1334" y="767"/>
              </a:cxn>
              <a:cxn ang="0">
                <a:pos x="1269" y="767"/>
              </a:cxn>
              <a:cxn ang="0">
                <a:pos x="1183" y="760"/>
              </a:cxn>
              <a:cxn ang="0">
                <a:pos x="70" y="760"/>
              </a:cxn>
              <a:cxn ang="0">
                <a:pos x="34" y="767"/>
              </a:cxn>
              <a:cxn ang="0">
                <a:pos x="0" y="767"/>
              </a:cxn>
              <a:cxn ang="0">
                <a:pos x="0" y="0"/>
              </a:cxn>
              <a:cxn ang="0">
                <a:pos x="3901" y="0"/>
              </a:cxn>
              <a:cxn ang="0">
                <a:pos x="3901" y="767"/>
              </a:cxn>
              <a:cxn ang="0">
                <a:pos x="3867" y="767"/>
              </a:cxn>
              <a:cxn ang="0">
                <a:pos x="3778" y="760"/>
              </a:cxn>
            </a:cxnLst>
            <a:rect l="0" t="0" r="r" b="b"/>
            <a:pathLst>
              <a:path w="3901" h="767">
                <a:moveTo>
                  <a:pt x="3778" y="760"/>
                </a:moveTo>
                <a:lnTo>
                  <a:pt x="2743" y="760"/>
                </a:lnTo>
                <a:lnTo>
                  <a:pt x="2632" y="767"/>
                </a:lnTo>
                <a:lnTo>
                  <a:pt x="2569" y="767"/>
                </a:lnTo>
                <a:lnTo>
                  <a:pt x="2479" y="760"/>
                </a:lnTo>
                <a:lnTo>
                  <a:pt x="1381" y="760"/>
                </a:lnTo>
                <a:lnTo>
                  <a:pt x="1334" y="767"/>
                </a:lnTo>
                <a:lnTo>
                  <a:pt x="1269" y="767"/>
                </a:lnTo>
                <a:lnTo>
                  <a:pt x="1183" y="760"/>
                </a:lnTo>
                <a:lnTo>
                  <a:pt x="70" y="760"/>
                </a:lnTo>
                <a:lnTo>
                  <a:pt x="34" y="767"/>
                </a:lnTo>
                <a:lnTo>
                  <a:pt x="0" y="767"/>
                </a:lnTo>
                <a:lnTo>
                  <a:pt x="0" y="0"/>
                </a:lnTo>
                <a:lnTo>
                  <a:pt x="3901" y="0"/>
                </a:lnTo>
                <a:lnTo>
                  <a:pt x="3901" y="767"/>
                </a:lnTo>
                <a:lnTo>
                  <a:pt x="3867" y="767"/>
                </a:lnTo>
                <a:lnTo>
                  <a:pt x="3778" y="76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2" name="Rectangle 8" descr="20%"/>
          <p:cNvSpPr>
            <a:spLocks noChangeArrowheads="1"/>
          </p:cNvSpPr>
          <p:nvPr/>
        </p:nvSpPr>
        <p:spPr bwMode="auto">
          <a:xfrm>
            <a:off x="2051050" y="3141663"/>
            <a:ext cx="6192838" cy="1217612"/>
          </a:xfrm>
          <a:prstGeom prst="rect">
            <a:avLst/>
          </a:prstGeom>
          <a:pattFill prst="pct20">
            <a:fgClr>
              <a:schemeClr val="tx1"/>
            </a:fgClr>
            <a:bgClr>
              <a:srgbClr val="CCCC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3" name="Line 9" descr="5%"/>
          <p:cNvSpPr>
            <a:spLocks noChangeShapeType="1"/>
          </p:cNvSpPr>
          <p:nvPr/>
        </p:nvSpPr>
        <p:spPr bwMode="auto">
          <a:xfrm>
            <a:off x="2105025" y="4122738"/>
            <a:ext cx="6138863" cy="0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>
            <a:off x="2051050" y="4346575"/>
            <a:ext cx="2016125" cy="0"/>
          </a:xfrm>
          <a:prstGeom prst="line">
            <a:avLst/>
          </a:prstGeom>
          <a:noFill/>
          <a:ln w="222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4114800" y="4346575"/>
            <a:ext cx="2016125" cy="0"/>
          </a:xfrm>
          <a:prstGeom prst="line">
            <a:avLst/>
          </a:prstGeom>
          <a:noFill/>
          <a:ln w="222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6202363" y="4346575"/>
            <a:ext cx="2016125" cy="0"/>
          </a:xfrm>
          <a:prstGeom prst="line">
            <a:avLst/>
          </a:prstGeom>
          <a:noFill/>
          <a:ln w="222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1-HBI Temp</Template>
  <TotalTime>785</TotalTime>
  <Words>403</Words>
  <Application>Microsoft Office PowerPoint</Application>
  <PresentationFormat>On-screen Show (4:3)</PresentationFormat>
  <Paragraphs>81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Arial</vt:lpstr>
      <vt:lpstr>Blank</vt:lpstr>
      <vt:lpstr>Presentation 30:</vt:lpstr>
      <vt:lpstr>Underlayment</vt:lpstr>
      <vt:lpstr>Underlayment</vt:lpstr>
      <vt:lpstr>Drip Edge</vt:lpstr>
      <vt:lpstr>Drip Edge</vt:lpstr>
      <vt:lpstr>Shingles</vt:lpstr>
      <vt:lpstr>Starters</vt:lpstr>
      <vt:lpstr>Starters</vt:lpstr>
      <vt:lpstr>Starters</vt:lpstr>
      <vt:lpstr>Starters</vt:lpstr>
      <vt:lpstr>Starters</vt:lpstr>
      <vt:lpstr>Beginning Shingles</vt:lpstr>
      <vt:lpstr>Beginning Shingles</vt:lpstr>
      <vt:lpstr>Beginning Shingles</vt:lpstr>
      <vt:lpstr>Full Shingle Installation</vt:lpstr>
      <vt:lpstr>Full Shingle Installation</vt:lpstr>
      <vt:lpstr>Full Shingle Installation</vt:lpstr>
      <vt:lpstr>Conclusions</vt:lpstr>
    </vt:vector>
  </TitlesOfParts>
  <Company>Delhi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Shingles</dc:title>
  <dc:creator>Floyd</dc:creator>
  <cp:lastModifiedBy>Windows User</cp:lastModifiedBy>
  <cp:revision>20</cp:revision>
  <dcterms:created xsi:type="dcterms:W3CDTF">2002-09-17T12:15:29Z</dcterms:created>
  <dcterms:modified xsi:type="dcterms:W3CDTF">2012-03-28T11:27:56Z</dcterms:modified>
</cp:coreProperties>
</file>